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5" r:id="rId12"/>
    <p:sldId id="268" r:id="rId13"/>
    <p:sldId id="269" r:id="rId14"/>
    <p:sldId id="270" r:id="rId15"/>
    <p:sldId id="271" r:id="rId16"/>
    <p:sldId id="272" r:id="rId17"/>
    <p:sldId id="260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F9A"/>
    <a:srgbClr val="FFCC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18BAC1-8B20-49A6-AD0F-6F0CF32918D6}" v="8" dt="2025-05-16T07:55:28.0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nav Panda" userId="3eacd9b0-9fec-42d3-8cc6-9051e3972a62" providerId="ADAL" clId="{2A18BAC1-8B20-49A6-AD0F-6F0CF32918D6}"/>
    <pc:docChg chg="modSld">
      <pc:chgData name="Aarnav Panda" userId="3eacd9b0-9fec-42d3-8cc6-9051e3972a62" providerId="ADAL" clId="{2A18BAC1-8B20-49A6-AD0F-6F0CF32918D6}" dt="2025-05-16T09:30:33.072" v="107" actId="1076"/>
      <pc:docMkLst>
        <pc:docMk/>
      </pc:docMkLst>
      <pc:sldChg chg="modSp mod">
        <pc:chgData name="Aarnav Panda" userId="3eacd9b0-9fec-42d3-8cc6-9051e3972a62" providerId="ADAL" clId="{2A18BAC1-8B20-49A6-AD0F-6F0CF32918D6}" dt="2025-05-16T09:05:31.823" v="48" actId="20577"/>
        <pc:sldMkLst>
          <pc:docMk/>
          <pc:sldMk cId="263279692" sldId="256"/>
        </pc:sldMkLst>
        <pc:spChg chg="mod">
          <ac:chgData name="Aarnav Panda" userId="3eacd9b0-9fec-42d3-8cc6-9051e3972a62" providerId="ADAL" clId="{2A18BAC1-8B20-49A6-AD0F-6F0CF32918D6}" dt="2025-05-16T09:05:31.823" v="48" actId="20577"/>
          <ac:spMkLst>
            <pc:docMk/>
            <pc:sldMk cId="263279692" sldId="256"/>
            <ac:spMk id="3" creationId="{553E9D24-60B0-C23C-6969-570BBB66A324}"/>
          </ac:spMkLst>
        </pc:spChg>
      </pc:sldChg>
      <pc:sldChg chg="addSp modSp mod modAnim">
        <pc:chgData name="Aarnav Panda" userId="3eacd9b0-9fec-42d3-8cc6-9051e3972a62" providerId="ADAL" clId="{2A18BAC1-8B20-49A6-AD0F-6F0CF32918D6}" dt="2025-05-16T07:55:28.048" v="35"/>
        <pc:sldMkLst>
          <pc:docMk/>
          <pc:sldMk cId="1920214149" sldId="260"/>
        </pc:sldMkLst>
        <pc:spChg chg="mod">
          <ac:chgData name="Aarnav Panda" userId="3eacd9b0-9fec-42d3-8cc6-9051e3972a62" providerId="ADAL" clId="{2A18BAC1-8B20-49A6-AD0F-6F0CF32918D6}" dt="2025-05-16T07:54:30.472" v="14" actId="404"/>
          <ac:spMkLst>
            <pc:docMk/>
            <pc:sldMk cId="1920214149" sldId="260"/>
            <ac:spMk id="3" creationId="{E6D9D349-0F6B-1E48-9BB0-FD7426ED1984}"/>
          </ac:spMkLst>
        </pc:spChg>
        <pc:picChg chg="add mod">
          <ac:chgData name="Aarnav Panda" userId="3eacd9b0-9fec-42d3-8cc6-9051e3972a62" providerId="ADAL" clId="{2A18BAC1-8B20-49A6-AD0F-6F0CF32918D6}" dt="2025-05-16T07:54:56.465" v="22" actId="1076"/>
          <ac:picMkLst>
            <pc:docMk/>
            <pc:sldMk cId="1920214149" sldId="260"/>
            <ac:picMk id="8" creationId="{216098C7-F616-70F6-36BC-CB116DB056C4}"/>
          </ac:picMkLst>
        </pc:picChg>
        <pc:picChg chg="add mod">
          <ac:chgData name="Aarnav Panda" userId="3eacd9b0-9fec-42d3-8cc6-9051e3972a62" providerId="ADAL" clId="{2A18BAC1-8B20-49A6-AD0F-6F0CF32918D6}" dt="2025-05-16T07:55:17.417" v="33" actId="14100"/>
          <ac:picMkLst>
            <pc:docMk/>
            <pc:sldMk cId="1920214149" sldId="260"/>
            <ac:picMk id="10" creationId="{C60A1194-7D28-C8B7-2584-DD35B314DDD1}"/>
          </ac:picMkLst>
        </pc:picChg>
      </pc:sldChg>
      <pc:sldChg chg="addSp modSp mod">
        <pc:chgData name="Aarnav Panda" userId="3eacd9b0-9fec-42d3-8cc6-9051e3972a62" providerId="ADAL" clId="{2A18BAC1-8B20-49A6-AD0F-6F0CF32918D6}" dt="2025-05-16T09:30:33.072" v="107" actId="1076"/>
        <pc:sldMkLst>
          <pc:docMk/>
          <pc:sldMk cId="2530753247" sldId="262"/>
        </pc:sldMkLst>
        <pc:spChg chg="add mod">
          <ac:chgData name="Aarnav Panda" userId="3eacd9b0-9fec-42d3-8cc6-9051e3972a62" providerId="ADAL" clId="{2A18BAC1-8B20-49A6-AD0F-6F0CF32918D6}" dt="2025-05-16T09:30:33.072" v="107" actId="1076"/>
          <ac:spMkLst>
            <pc:docMk/>
            <pc:sldMk cId="2530753247" sldId="262"/>
            <ac:spMk id="7" creationId="{4A6FCC40-23B8-F56E-9555-DE5D96788FD1}"/>
          </ac:spMkLst>
        </pc:spChg>
        <pc:spChg chg="mod">
          <ac:chgData name="Aarnav Panda" userId="3eacd9b0-9fec-42d3-8cc6-9051e3972a62" providerId="ADAL" clId="{2A18BAC1-8B20-49A6-AD0F-6F0CF32918D6}" dt="2025-05-16T09:29:53.275" v="82" actId="21"/>
          <ac:spMkLst>
            <pc:docMk/>
            <pc:sldMk cId="2530753247" sldId="262"/>
            <ac:spMk id="15" creationId="{6031A847-C040-450B-ED98-20EEDD988D9C}"/>
          </ac:spMkLst>
        </pc:spChg>
      </pc:sldChg>
      <pc:sldChg chg="addSp modSp mod">
        <pc:chgData name="Aarnav Panda" userId="3eacd9b0-9fec-42d3-8cc6-9051e3972a62" providerId="ADAL" clId="{2A18BAC1-8B20-49A6-AD0F-6F0CF32918D6}" dt="2025-05-16T06:28:19.130" v="9" actId="1076"/>
        <pc:sldMkLst>
          <pc:docMk/>
          <pc:sldMk cId="1143417629" sldId="268"/>
        </pc:sldMkLst>
        <pc:grpChg chg="mod">
          <ac:chgData name="Aarnav Panda" userId="3eacd9b0-9fec-42d3-8cc6-9051e3972a62" providerId="ADAL" clId="{2A18BAC1-8B20-49A6-AD0F-6F0CF32918D6}" dt="2025-05-16T06:28:19.130" v="9" actId="1076"/>
          <ac:grpSpMkLst>
            <pc:docMk/>
            <pc:sldMk cId="1143417629" sldId="268"/>
            <ac:grpSpMk id="31" creationId="{4A12F763-A33B-0925-D248-F0CB470BD0E1}"/>
          </ac:grpSpMkLst>
        </pc:grpChg>
        <pc:grpChg chg="mod">
          <ac:chgData name="Aarnav Panda" userId="3eacd9b0-9fec-42d3-8cc6-9051e3972a62" providerId="ADAL" clId="{2A18BAC1-8B20-49A6-AD0F-6F0CF32918D6}" dt="2025-05-16T06:28:10.193" v="7" actId="1076"/>
          <ac:grpSpMkLst>
            <pc:docMk/>
            <pc:sldMk cId="1143417629" sldId="268"/>
            <ac:grpSpMk id="32" creationId="{B805E948-8770-2470-7242-234D6DDACC5A}"/>
          </ac:grpSpMkLst>
        </pc:grpChg>
        <pc:picChg chg="add mod">
          <ac:chgData name="Aarnav Panda" userId="3eacd9b0-9fec-42d3-8cc6-9051e3972a62" providerId="ADAL" clId="{2A18BAC1-8B20-49A6-AD0F-6F0CF32918D6}" dt="2025-05-16T06:27:42.681" v="6" actId="1076"/>
          <ac:picMkLst>
            <pc:docMk/>
            <pc:sldMk cId="1143417629" sldId="268"/>
            <ac:picMk id="5" creationId="{F0A270A6-5821-70D8-7670-90BB94D2EA8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107E0-0BBE-42DB-B2A1-F16F4D7A4869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1B4FB-1EFD-4B86-802E-EFD53347E4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228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 tensor for biaxial (more phase behaviour: isotropic → uniaxial - &gt; biaxial)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1B4FB-1EFD-4B86-802E-EFD53347E45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289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779D9-614D-3FB7-CD87-2040CB949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56E4A-BD55-9DE7-7E47-A723518F7B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C1B5F9-9950-1B01-3038-8C90A2C01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 tensor for biaxial (more phase behaviour: isotropic → uniaxial - &gt; biaxial)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E4A22-3ADA-37DE-B9D0-F9D990FF93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1B4FB-1EFD-4B86-802E-EFD53347E45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448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8C546-E07C-42D9-938C-0491B2C55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7ED0E7-16C1-9EB5-2C75-6918ED988D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9F7031-BD0B-684A-8502-0E2FE0314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 tensor for biaxial (more phase behaviour: isotropic → uniaxial - &gt; biaxial)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CCADD-3580-EA16-2AFC-2CDC9AC77A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1B4FB-1EFD-4B86-802E-EFD53347E45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546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58A2F-AB1B-5799-870C-D10825587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9AD90-660B-28FB-F5F3-B51D848DA4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42C45-CEBB-CE43-1608-97F33E584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 tensor for biaxial (more phase behaviour: isotropic → uniaxial - &gt; biaxial)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470EC-6D14-03E7-6A3B-496A2E8EE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1B4FB-1EFD-4B86-802E-EFD53347E45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282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71387-8503-52D0-0B6E-933886B28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9E9B27-CE76-890D-22D8-0356641725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F51AE-6D64-15DD-9F33-24B19E602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 tensor for biaxial (more phase behaviour: isotropic → uniaxial - &gt; biaxial)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6A13E-9764-45EA-DD8F-E0F9FEC9CB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1B4FB-1EFD-4B86-802E-EFD53347E45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646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8BA77-936D-4A91-3DEC-D1B385ABF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76528C-40A1-CE93-3253-D67AEE594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F7B74F-0169-EFC2-057F-C47C37C68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 tensor for biaxial (more phase behaviour: isotropic → uniaxial - &gt; biaxial)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7AAA4-AF30-CCE5-9147-F0D38F503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1B4FB-1EFD-4B86-802E-EFD53347E45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91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36D2B-E3DF-2CBF-3A7F-EC43BA43D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4B88E4-662A-455E-5D98-0D5D06327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21F4F3-598B-BDC1-F581-4A89FD626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 tensor for biaxial (more phase behaviour: isotropic → uniaxial - &gt; biaxial)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521FF-70A2-4B63-93C0-F3630299BB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1B4FB-1EFD-4B86-802E-EFD53347E45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760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AEDAA-F382-E6DE-A4D3-913781917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359637-9A8A-E2DB-AC78-47D634BE64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C7048-875C-49D2-CE2E-7FFE8B7D1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 tensor for biaxial (more phase behaviour: isotropic → uniaxial - &gt; biaxial)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125D2-58E2-2E84-E997-9ABFF7973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1B4FB-1EFD-4B86-802E-EFD53347E45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372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71AE-C790-F87C-F3BD-E06A2ADFE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BF0E76-836C-6039-FDE9-E2B933A6F0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4B973-EBEA-34D5-2442-2A51A5712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 tensor for biaxial (more phase behaviour: isotropic → uniaxial - &gt; biaxial)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314-DF52-4268-98C4-DB76D56B9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1B4FB-1EFD-4B86-802E-EFD53347E45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624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C7E2A-5F8F-F7F2-F2E0-12B3A3924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6D4ABA-B4B6-07F6-7EA0-DE2B9D1DDF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F91FC-C405-D9A1-2E52-9D926BFA65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 tensor for biaxial (more phase behaviour: isotropic → uniaxial - &gt; biaxial)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17A5D-3470-BBFA-0AE2-DC99F1F485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1B4FB-1EFD-4B86-802E-EFD53347E45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548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064CC-634E-18B8-33B6-1CF6EA0D1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C2A14-A9E1-05FA-1E4D-A2F41E13C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F19DD3-C65C-8A82-0634-5F5A4DE663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order transition is forbidden in 2 Dimensions.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D44CF-FA90-4320-6704-ABF541E1C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1B4FB-1EFD-4B86-802E-EFD53347E45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119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7A06D-E7A1-1ACC-C239-CB6CB06F1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AD1060-DEDD-E8DE-2E1C-B2F0223D1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F3FF5A-85B2-362B-AB2E-937AA9993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order transition is forbidden in 2 Dimensions.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27FFF-C8DF-8B1E-6520-7B4B30D42D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1B4FB-1EFD-4B86-802E-EFD53347E45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453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48430-D988-A598-EFFA-76919B9CD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90086B-28BE-4F65-2A79-AC1CA97FC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B346A8-E50F-BEC4-27D7-6C9B5345D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 tensor for biaxial (more phase behaviour: isotropic → uniaxial - &gt; biaxial)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F0C52-4F1D-9628-14FA-0A887FC2B9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1B4FB-1EFD-4B86-802E-EFD53347E45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346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3E37-0320-7566-A7E2-6F96EC532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1DFD8-0C17-E54C-581C-83BB69B42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D4F2E-26F7-3560-54A8-20ADF958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1E5D-A206-477E-8E63-1D682460A470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6912A-6187-B72C-5E35-81BDEA071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9953B-E7A5-58DE-9FC5-BC4E7C387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AF81-0A37-43A3-B097-CAF044447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577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1EA1E-DC8C-C262-8B7C-3F58A05DF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B0160-D89E-37D7-CC0E-637127E36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E11C3-28F6-7600-69A5-0D97A6FCE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1E5D-A206-477E-8E63-1D682460A470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D1DA4-62DA-F8AB-DDAC-4B1A6BD61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68B50-F5BF-8070-5A50-FCD539392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AF81-0A37-43A3-B097-CAF044447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55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C33275-AC1E-7C75-E898-841F3D6FFC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87357-76BB-6785-707A-43BB3AC75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34CB8-F7FB-0E60-1253-D3619F674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1E5D-A206-477E-8E63-1D682460A470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662DD-BCA9-D309-2B9C-78C1268D0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5214-D485-9358-BEFF-6A8F27368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AF81-0A37-43A3-B097-CAF044447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018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99BFD-4295-8AA9-FB98-B5D95E160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AAF31-83F1-6607-700A-B8F2E53BE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1F3B4-5B61-AF35-9D31-5014A5B2A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1E5D-A206-477E-8E63-1D682460A470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BC745-2A1F-9A48-AAF6-37FF9F970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EC895-D172-7631-3BA8-7B7CB0E4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AF81-0A37-43A3-B097-CAF044447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618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9C66-A3B5-8568-313F-038EBA809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B990B-270B-BD1D-A819-A71B94022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C0518-E1B0-A455-9107-6DD1C99B3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1E5D-A206-477E-8E63-1D682460A470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59EF0-431B-7163-D9B5-7965B0B8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D2919-72FA-3F8A-2B3C-E07019AF7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AF81-0A37-43A3-B097-CAF044447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168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5FFE-176B-E6B1-F2C9-4113F1BD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C9F4F-55F2-2F7C-D306-83661D509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DC1DE4-8EED-6F8B-B542-BDCD3F4D1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10132-D054-4559-D4A2-E78EADC7A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1E5D-A206-477E-8E63-1D682460A470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06A48-46BB-2C81-4571-D45FB2327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30069-CB5D-FB8C-C8CF-88B6B020C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AF81-0A37-43A3-B097-CAF044447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656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1307B-0E17-803D-95E9-64E019EB2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6186C-DBDB-1B57-8BDF-0D360B67C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3B4B8-61F3-A61D-FAA2-9E60B28A3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35302-76F1-608A-6ABD-385CCF505F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F979E7-F5F6-10BE-DBE4-4A87048485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D3F7A-FD00-4F80-1AA3-E4FD613A2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1E5D-A206-477E-8E63-1D682460A470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C92181-B3E1-5C5E-EBE2-81E9B04C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943E60-45D5-641D-E55C-B7C7494C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AF81-0A37-43A3-B097-CAF044447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649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33135-373E-0C17-E3C4-2F8A9BB43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284E4F-3333-3ED9-D766-CD88BB31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1E5D-A206-477E-8E63-1D682460A470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F292B9-1C6E-56D8-8183-713104F42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D633E2-22AB-2615-EF18-19A37DD2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AF81-0A37-43A3-B097-CAF044447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191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81ED92-E39A-71A4-8AF7-15630E0F5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1E5D-A206-477E-8E63-1D682460A470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A032EA-9286-D7CB-2923-2D74AD72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D6D27-9A04-47B8-3063-EEAA92B97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AF81-0A37-43A3-B097-CAF044447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905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1B890-2A64-20EC-39CA-095C67CEC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B1AB7-BE98-AE2C-8ABF-96A77ABD8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B960A-8B7F-6E2E-1163-7E0641BC6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FA3ED-3C7E-432E-C81B-C3B7F83D9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1E5D-A206-477E-8E63-1D682460A470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52412-EC5D-2419-C66F-A021617A3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96ECB-DB6D-B6CD-C2B3-489795CD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AF81-0A37-43A3-B097-CAF044447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32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1E4A-D39E-DF86-AE76-48D62643C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EF7E7E-3B8B-2012-4438-9E7F6E1D6E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9F5BD-F656-EBA2-C5E9-38371C841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00568-3772-6CED-160F-1CE061A75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1E5D-A206-477E-8E63-1D682460A470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D0878-721F-0A29-BE7D-9EDF19A36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8C594-768B-4776-1282-9CA1E510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AF81-0A37-43A3-B097-CAF044447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067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D81E48-4249-E127-D4B5-D92270B3B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4B302-61CB-D6E6-DF52-76D6B8008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F8A08-44B7-A7F2-0E6C-03C40D524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A71E5D-A206-477E-8E63-1D682460A470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8ECDF-B9BA-3DF6-3E10-4924690A18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B1C06-5103-D78D-1573-C68A06B55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E8AF81-0A37-43A3-B097-CAF044447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80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03/PhysRevLett.17.1133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3" Type="http://schemas.openxmlformats.org/officeDocument/2006/relationships/image" Target="../media/image2.png"/><Relationship Id="rId7" Type="http://schemas.openxmlformats.org/officeDocument/2006/relationships/image" Target="../media/image3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gif"/><Relationship Id="rId4" Type="http://schemas.openxmlformats.org/officeDocument/2006/relationships/image" Target="../media/image30.gif"/><Relationship Id="rId9" Type="http://schemas.openxmlformats.org/officeDocument/2006/relationships/image" Target="../media/image3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3/PhysRevLett.17.113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pic>
        <p:nvPicPr>
          <p:cNvPr id="5" name="Picture 4" descr="A close up of colorful shapes&#10;&#10;AI-generated content may be incorrect.">
            <a:extLst>
              <a:ext uri="{FF2B5EF4-FFF2-40B4-BE49-F238E27FC236}">
                <a16:creationId xmlns:a16="http://schemas.microsoft.com/office/drawing/2014/main" id="{22353BC8-34A4-36CF-C140-B137EA2029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4" b="11851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CF5D5B-8B2B-EF45-826A-21E4CC689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s-ES" noProof="0" dirty="0">
                <a:solidFill>
                  <a:srgbClr val="FFFFFF"/>
                </a:solidFill>
              </a:rPr>
              <a:t>Modelo Maier-</a:t>
            </a:r>
            <a:r>
              <a:rPr lang="es-ES" noProof="0" dirty="0" err="1">
                <a:solidFill>
                  <a:srgbClr val="FFFFFF"/>
                </a:solidFill>
              </a:rPr>
              <a:t>Saupe</a:t>
            </a:r>
            <a:endParaRPr lang="es-ES" noProof="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E9D24-60B0-C23C-6969-570BBB66A3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s-ES" noProof="0" dirty="0">
                <a:solidFill>
                  <a:srgbClr val="FFFFFF"/>
                </a:solidFill>
              </a:rPr>
              <a:t>Investigación en sistemas de cristales líquidos nemáticos</a:t>
            </a:r>
          </a:p>
          <a:p>
            <a:r>
              <a:rPr lang="es-ES" dirty="0">
                <a:solidFill>
                  <a:srgbClr val="FFFFFF"/>
                </a:solidFill>
              </a:rPr>
              <a:t>Aarnav Panda</a:t>
            </a:r>
            <a:endParaRPr lang="es-ES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79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BC0B1-C732-C8DF-5991-11555CD3C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FF0312-F3A5-EC01-A179-DC6359FA9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87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93B48C-3A24-5157-6BE0-BC3A63C87F15}"/>
              </a:ext>
            </a:extLst>
          </p:cNvPr>
          <p:cNvSpPr/>
          <p:nvPr/>
        </p:nvSpPr>
        <p:spPr>
          <a:xfrm>
            <a:off x="0" y="0"/>
            <a:ext cx="12192000" cy="1058779"/>
          </a:xfrm>
          <a:prstGeom prst="rect">
            <a:avLst/>
          </a:prstGeom>
          <a:solidFill>
            <a:srgbClr val="FFFF00">
              <a:alpha val="23922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4A327-342D-C6C6-2F73-173A43E9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-133393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b="1" noProof="0" dirty="0">
                <a:solidFill>
                  <a:schemeClr val="bg1"/>
                </a:solidFill>
              </a:rPr>
              <a:t>Resultas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20DA39-6CE6-DD61-1BCA-5F58CC1A83D3}"/>
              </a:ext>
            </a:extLst>
          </p:cNvPr>
          <p:cNvGrpSpPr/>
          <p:nvPr/>
        </p:nvGrpSpPr>
        <p:grpSpPr>
          <a:xfrm>
            <a:off x="8165592" y="1032618"/>
            <a:ext cx="3962400" cy="2780430"/>
            <a:chOff x="5910060" y="2198652"/>
            <a:chExt cx="6281940" cy="45862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A627402-DC5C-1F4A-470A-1A586FAF49CB}"/>
                </a:ext>
              </a:extLst>
            </p:cNvPr>
            <p:cNvGrpSpPr/>
            <p:nvPr/>
          </p:nvGrpSpPr>
          <p:grpSpPr>
            <a:xfrm>
              <a:off x="5910060" y="2198652"/>
              <a:ext cx="6281940" cy="4586200"/>
              <a:chOff x="5910060" y="2198652"/>
              <a:chExt cx="6281940" cy="4586200"/>
            </a:xfrm>
          </p:grpSpPr>
          <p:pic>
            <p:nvPicPr>
              <p:cNvPr id="10" name="Picture 9" descr="A graph of a graph&#10;&#10;AI-generated content may be incorrect.">
                <a:extLst>
                  <a:ext uri="{FF2B5EF4-FFF2-40B4-BE49-F238E27FC236}">
                    <a16:creationId xmlns:a16="http://schemas.microsoft.com/office/drawing/2014/main" id="{1F393366-139B-0A33-EDA0-33EDC7445F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0060" y="2743196"/>
                <a:ext cx="6281940" cy="404165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691C2068-C933-85AF-700B-DD1A7EF048A3}"/>
                      </a:ext>
                    </a:extLst>
                  </p:cNvPr>
                  <p:cNvSpPr txBox="1"/>
                  <p:nvPr/>
                </p:nvSpPr>
                <p:spPr>
                  <a:xfrm>
                    <a:off x="6903721" y="2198652"/>
                    <a:ext cx="4722396" cy="7107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100" noProof="0" dirty="0"/>
                      <a:t>Variación de Energía y </a:t>
                    </a:r>
                    <a:r>
                      <a:rPr lang="es-ES" sz="1100" noProof="0" dirty="0" err="1"/>
                      <a:t>P.d.o</a:t>
                    </a:r>
                    <a:r>
                      <a:rPr lang="es-ES" sz="1100" noProof="0" dirty="0"/>
                      <a:t>. con Temperatura</a:t>
                    </a:r>
                  </a:p>
                  <a:p>
                    <a:pPr algn="ctr"/>
                    <a:r>
                      <a:rPr lang="es-ES" sz="1100" noProof="0" dirty="0"/>
                      <a:t>50</a:t>
                    </a:r>
                    <a14:m>
                      <m:oMath xmlns:m="http://schemas.openxmlformats.org/officeDocument/2006/math">
                        <m:r>
                          <a:rPr lang="es-ES" sz="1100" b="0" i="1" noProof="0" smtClean="0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s-ES" sz="1100" noProof="0" dirty="0"/>
                      <a:t>50</a:t>
                    </a:r>
                    <a:endParaRPr lang="es-ES" sz="1400" noProof="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691C2068-C933-85AF-700B-DD1A7EF048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3721" y="2198652"/>
                    <a:ext cx="4722396" cy="71073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408" b="-845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9077AD-8E2A-9879-8161-62D69AD11376}"/>
                </a:ext>
              </a:extLst>
            </p:cNvPr>
            <p:cNvSpPr txBox="1"/>
            <p:nvPr/>
          </p:nvSpPr>
          <p:spPr>
            <a:xfrm>
              <a:off x="8629367" y="2834640"/>
              <a:ext cx="1197864" cy="336061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txBody>
            <a:bodyPr wrap="square" rtlCol="0">
              <a:spAutoFit/>
            </a:bodyPr>
            <a:lstStyle/>
            <a:p>
              <a:endParaRPr lang="es-ES" noProof="0" dirty="0"/>
            </a:p>
          </p:txBody>
        </p:sp>
      </p:grpSp>
      <p:pic>
        <p:nvPicPr>
          <p:cNvPr id="9" name="Picture 8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917AFA0F-3296-41DA-87AF-711B639B44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4734"/>
            <a:ext cx="6793992" cy="2787535"/>
          </a:xfrm>
          <a:prstGeom prst="rect">
            <a:avLst/>
          </a:prstGeom>
        </p:spPr>
      </p:pic>
      <p:pic>
        <p:nvPicPr>
          <p:cNvPr id="13" name="Picture 12" descr="A graph of a graph of a wave&#10;&#10;AI-generated content may be incorrect.">
            <a:extLst>
              <a:ext uri="{FF2B5EF4-FFF2-40B4-BE49-F238E27FC236}">
                <a16:creationId xmlns:a16="http://schemas.microsoft.com/office/drawing/2014/main" id="{BE6750C9-65F6-8086-99D7-65FDF0EC8C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269"/>
            <a:ext cx="7044744" cy="292573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D9BD4F9-EC29-44A0-C267-875F9C4DC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003" y="5495247"/>
            <a:ext cx="4160580" cy="805498"/>
          </a:xfrm>
        </p:spPr>
        <p:txBody>
          <a:bodyPr>
            <a:normAutofit/>
          </a:bodyPr>
          <a:lstStyle/>
          <a:p>
            <a:r>
              <a:rPr lang="es-ES" sz="2600" noProof="0" dirty="0"/>
              <a:t>Efecto de Temperatura en fluctuaciones </a:t>
            </a:r>
            <a:endParaRPr lang="es-ES" sz="2200" baseline="30000" noProof="0" dirty="0"/>
          </a:p>
          <a:p>
            <a:endParaRPr lang="es-ES" sz="2600" noProof="0" dirty="0"/>
          </a:p>
          <a:p>
            <a:endParaRPr lang="es-ES" noProof="0" dirty="0"/>
          </a:p>
          <a:p>
            <a:pPr marL="0" indent="0">
              <a:buNone/>
            </a:pPr>
            <a:endParaRPr lang="es-ES" noProof="0" dirty="0"/>
          </a:p>
          <a:p>
            <a:pPr marL="0" indent="0">
              <a:buNone/>
            </a:pPr>
            <a:endParaRPr lang="es-ES" noProof="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725F5DE-2140-7921-B3E4-0AFCE4D82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40732"/>
            <a:ext cx="658545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Mermin, N. D., &amp; Wagner, H.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(1966).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0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Absence of ferromagnetism or antiferromagnetism in one- or two-dimensional isotropic Heisenberg models.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Physical Review Letters, 17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(22), 1133–1136.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https://doi.org/10.1103/PhysRevLett.17.1133</a:t>
            </a:r>
          </a:p>
        </p:txBody>
      </p:sp>
    </p:spTree>
    <p:extLst>
      <p:ext uri="{BB962C8B-B14F-4D97-AF65-F5344CB8AC3E}">
        <p14:creationId xmlns:p14="http://schemas.microsoft.com/office/powerpoint/2010/main" val="826999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DE876-96F4-7022-B080-93E64A459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349D7E-B363-1F81-0875-9372D2041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87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48BFBF-6D25-32F4-2EC7-CC0E4130F29E}"/>
              </a:ext>
            </a:extLst>
          </p:cNvPr>
          <p:cNvSpPr/>
          <p:nvPr/>
        </p:nvSpPr>
        <p:spPr>
          <a:xfrm>
            <a:off x="0" y="0"/>
            <a:ext cx="12192000" cy="1058779"/>
          </a:xfrm>
          <a:prstGeom prst="rect">
            <a:avLst/>
          </a:prstGeom>
          <a:solidFill>
            <a:srgbClr val="FFFF00">
              <a:alpha val="23922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D452E-422F-1A09-B85F-CAE097B86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-133393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b="1" noProof="0" dirty="0">
                <a:solidFill>
                  <a:schemeClr val="bg1"/>
                </a:solidFill>
              </a:rPr>
              <a:t>Resultas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74C7AD-6DE4-53AE-8844-D97168857EC2}"/>
              </a:ext>
            </a:extLst>
          </p:cNvPr>
          <p:cNvGrpSpPr/>
          <p:nvPr/>
        </p:nvGrpSpPr>
        <p:grpSpPr>
          <a:xfrm>
            <a:off x="8165592" y="1032618"/>
            <a:ext cx="3962400" cy="2780430"/>
            <a:chOff x="5910060" y="2198652"/>
            <a:chExt cx="6281940" cy="45862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7471919-32B8-34D0-8A84-960269645766}"/>
                </a:ext>
              </a:extLst>
            </p:cNvPr>
            <p:cNvGrpSpPr/>
            <p:nvPr/>
          </p:nvGrpSpPr>
          <p:grpSpPr>
            <a:xfrm>
              <a:off x="5910060" y="2198652"/>
              <a:ext cx="6281940" cy="4586200"/>
              <a:chOff x="5910060" y="2198652"/>
              <a:chExt cx="6281940" cy="4586200"/>
            </a:xfrm>
          </p:grpSpPr>
          <p:pic>
            <p:nvPicPr>
              <p:cNvPr id="10" name="Picture 9" descr="A graph of a graph&#10;&#10;AI-generated content may be incorrect.">
                <a:extLst>
                  <a:ext uri="{FF2B5EF4-FFF2-40B4-BE49-F238E27FC236}">
                    <a16:creationId xmlns:a16="http://schemas.microsoft.com/office/drawing/2014/main" id="{AE2E37CD-4ECE-7267-2A98-3FBA1B351C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0060" y="2743196"/>
                <a:ext cx="6281940" cy="404165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C6AE586E-A078-1F81-C681-75890395788F}"/>
                      </a:ext>
                    </a:extLst>
                  </p:cNvPr>
                  <p:cNvSpPr txBox="1"/>
                  <p:nvPr/>
                </p:nvSpPr>
                <p:spPr>
                  <a:xfrm>
                    <a:off x="6903721" y="2198652"/>
                    <a:ext cx="4722396" cy="7107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100" noProof="0" dirty="0"/>
                      <a:t>Variación de Energía y </a:t>
                    </a:r>
                    <a:r>
                      <a:rPr lang="es-ES" sz="1100" noProof="0" dirty="0" err="1"/>
                      <a:t>P.d.o</a:t>
                    </a:r>
                    <a:r>
                      <a:rPr lang="es-ES" sz="1100" noProof="0" dirty="0"/>
                      <a:t>. con Temperatura</a:t>
                    </a:r>
                  </a:p>
                  <a:p>
                    <a:pPr algn="ctr"/>
                    <a:r>
                      <a:rPr lang="es-ES" sz="1100" noProof="0" dirty="0"/>
                      <a:t>50</a:t>
                    </a:r>
                    <a14:m>
                      <m:oMath xmlns:m="http://schemas.openxmlformats.org/officeDocument/2006/math">
                        <m:r>
                          <a:rPr lang="es-ES" sz="1100" b="0" i="1" noProof="0" smtClean="0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s-ES" sz="1100" noProof="0" dirty="0"/>
                      <a:t>50</a:t>
                    </a:r>
                    <a:endParaRPr lang="es-ES" sz="1400" noProof="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C6AE586E-A078-1F81-C681-7589039578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3721" y="2198652"/>
                    <a:ext cx="4722396" cy="71073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408" b="-845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CBD23B-2919-DFCB-7A7E-4C1004B1008F}"/>
                </a:ext>
              </a:extLst>
            </p:cNvPr>
            <p:cNvSpPr txBox="1"/>
            <p:nvPr/>
          </p:nvSpPr>
          <p:spPr>
            <a:xfrm>
              <a:off x="8629367" y="2834640"/>
              <a:ext cx="1197864" cy="336061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txBody>
            <a:bodyPr wrap="square" rtlCol="0">
              <a:spAutoFit/>
            </a:bodyPr>
            <a:lstStyle/>
            <a:p>
              <a:endParaRPr lang="es-ES" noProof="0" dirty="0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4689CD-E414-BC77-4C49-44D47CDD6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933" y="1325562"/>
            <a:ext cx="8241476" cy="4270565"/>
          </a:xfrm>
        </p:spPr>
        <p:txBody>
          <a:bodyPr>
            <a:normAutofit/>
          </a:bodyPr>
          <a:lstStyle/>
          <a:p>
            <a:r>
              <a:rPr lang="es-ES" sz="2600" noProof="0" dirty="0"/>
              <a:t>Cuál tipo de transición?	</a:t>
            </a:r>
          </a:p>
          <a:p>
            <a:pPr lvl="1"/>
            <a:r>
              <a:rPr lang="es-ES" sz="2200" noProof="0" dirty="0"/>
              <a:t>1</a:t>
            </a:r>
            <a:r>
              <a:rPr lang="es-ES" sz="2200" baseline="30000" noProof="0" dirty="0"/>
              <a:t>er</a:t>
            </a:r>
            <a:r>
              <a:rPr lang="es-ES" sz="2200" noProof="0" dirty="0"/>
              <a:t> prohibida en 2D! </a:t>
            </a:r>
            <a:r>
              <a:rPr lang="es-ES" sz="2200" baseline="30000" noProof="0" dirty="0"/>
              <a:t>(2)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Teorema </a:t>
            </a:r>
            <a:r>
              <a:rPr kumimoji="0" lang="es-ES" sz="1800" b="0" i="0" u="none" strike="noStrike" cap="none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Mermin</a:t>
            </a:r>
            <a:r>
              <a:rPr kumimoji="0" lang="es-E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-Wagner: simetrías continuas </a:t>
            </a:r>
            <a:r>
              <a:rPr kumimoji="0" lang="es-ES" sz="18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se puede romper espontáneamente </a:t>
            </a:r>
            <a:r>
              <a:rPr kumimoji="0" lang="es-E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temperaturas finitas en sistemas 1D o 2D con interacciones de alcance corto.</a:t>
            </a:r>
          </a:p>
          <a:p>
            <a:pPr marL="457200" lvl="1" indent="0">
              <a:buNone/>
            </a:pPr>
            <a:endParaRPr lang="es-ES" sz="1800" baseline="30000" noProof="0" dirty="0"/>
          </a:p>
          <a:p>
            <a:endParaRPr lang="es-ES" sz="2600" noProof="0" dirty="0"/>
          </a:p>
          <a:p>
            <a:endParaRPr lang="es-ES" noProof="0" dirty="0"/>
          </a:p>
          <a:p>
            <a:pPr marL="0" indent="0">
              <a:buNone/>
            </a:pPr>
            <a:endParaRPr lang="es-ES" noProof="0" dirty="0"/>
          </a:p>
          <a:p>
            <a:pPr marL="0" indent="0">
              <a:buNone/>
            </a:pPr>
            <a:endParaRPr lang="es-ES" noProof="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B37D05B-13EA-90A1-93D5-798423B20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78453"/>
            <a:ext cx="9286464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(2)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Mermin, N. D., &amp; Wagner, H.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(1966). </a:t>
            </a:r>
            <a:r>
              <a:rPr kumimoji="0" lang="en-US" altLang="en-US" sz="10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Absence of ferromagnetism or antiferromagnetism in one- or two-dimensional isotropic Heisenberg models.</a:t>
            </a:r>
            <a:r>
              <a:rPr lang="en-US" altLang="en-US" sz="1050" dirty="0">
                <a:latin typeface="Arial" panose="020B0604020202020204" pitchFamily="34" charset="0"/>
              </a:rPr>
              <a:t> 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Physical Review Letters, 17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(22), 1133–1136.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https://doi.org/10.1103/PhysRevLett.17.1133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4DE30176-D1DB-1962-326A-AE1B6EF14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23" y="3917266"/>
            <a:ext cx="5123564" cy="2102168"/>
          </a:xfrm>
          <a:prstGeom prst="rect">
            <a:avLst/>
          </a:prstGeom>
        </p:spPr>
      </p:pic>
      <p:pic>
        <p:nvPicPr>
          <p:cNvPr id="8" name="Picture 7" descr="A graph of a graph of a wave&#10;&#10;AI-generated content may be incorrect.">
            <a:extLst>
              <a:ext uri="{FF2B5EF4-FFF2-40B4-BE49-F238E27FC236}">
                <a16:creationId xmlns:a16="http://schemas.microsoft.com/office/drawing/2014/main" id="{11D81B31-4FB1-ADE9-4665-CEC0752B03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332" y="3813048"/>
            <a:ext cx="5312664" cy="220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54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AFDD0-6E27-60AB-39FB-FE0FAF11C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A graph of a graph with blue and orange lines&#10;&#10;AI-generated content may be incorrect.">
            <a:extLst>
              <a:ext uri="{FF2B5EF4-FFF2-40B4-BE49-F238E27FC236}">
                <a16:creationId xmlns:a16="http://schemas.microsoft.com/office/drawing/2014/main" id="{5B17EE38-6F5F-86B2-793C-4808BAE4A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270" y="1125474"/>
            <a:ext cx="3657799" cy="2572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4989BC-B797-2C14-17FB-C861BCE8F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0587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363874-AC62-A4F1-A3BF-D1F2EDF8D544}"/>
              </a:ext>
            </a:extLst>
          </p:cNvPr>
          <p:cNvSpPr/>
          <p:nvPr/>
        </p:nvSpPr>
        <p:spPr>
          <a:xfrm>
            <a:off x="0" y="0"/>
            <a:ext cx="12192000" cy="1058779"/>
          </a:xfrm>
          <a:prstGeom prst="rect">
            <a:avLst/>
          </a:prstGeom>
          <a:solidFill>
            <a:srgbClr val="FFFF00">
              <a:alpha val="23922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5FA0-CD53-95E2-74E8-492A594CD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-133393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b="1" noProof="0" dirty="0">
                <a:solidFill>
                  <a:schemeClr val="bg1"/>
                </a:solidFill>
              </a:rPr>
              <a:t>Resultas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8439E20-635A-36B9-0C4F-0202DC38E64D}"/>
              </a:ext>
            </a:extLst>
          </p:cNvPr>
          <p:cNvGrpSpPr/>
          <p:nvPr/>
        </p:nvGrpSpPr>
        <p:grpSpPr>
          <a:xfrm>
            <a:off x="3934209" y="1125474"/>
            <a:ext cx="3789783" cy="2614785"/>
            <a:chOff x="3934209" y="1125474"/>
            <a:chExt cx="3789783" cy="2614785"/>
          </a:xfrm>
        </p:grpSpPr>
        <p:pic>
          <p:nvPicPr>
            <p:cNvPr id="9" name="Picture 8" descr="A graph of a graph with blue and orange lines&#10;&#10;AI-generated content may be incorrect.">
              <a:extLst>
                <a:ext uri="{FF2B5EF4-FFF2-40B4-BE49-F238E27FC236}">
                  <a16:creationId xmlns:a16="http://schemas.microsoft.com/office/drawing/2014/main" id="{F07B49D8-2193-0EE5-1BBF-AD4EBBC7E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209" y="1125474"/>
              <a:ext cx="3789783" cy="261478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F94CBC3-9CF8-DB22-1E9E-5DFF088F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7240"/>
            <a:stretch/>
          </p:blipFill>
          <p:spPr>
            <a:xfrm>
              <a:off x="4617864" y="1602454"/>
              <a:ext cx="295316" cy="11826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05E948-8770-2470-7242-234D6DDACC5A}"/>
              </a:ext>
            </a:extLst>
          </p:cNvPr>
          <p:cNvGrpSpPr/>
          <p:nvPr/>
        </p:nvGrpSpPr>
        <p:grpSpPr>
          <a:xfrm>
            <a:off x="4052327" y="3910217"/>
            <a:ext cx="3728350" cy="2572399"/>
            <a:chOff x="3964926" y="3673563"/>
            <a:chExt cx="3728350" cy="2572399"/>
          </a:xfrm>
        </p:grpSpPr>
        <p:pic>
          <p:nvPicPr>
            <p:cNvPr id="18" name="Picture 17" descr="A graph of a graph with blue and orange dots&#10;&#10;AI-generated content may be incorrect.">
              <a:extLst>
                <a:ext uri="{FF2B5EF4-FFF2-40B4-BE49-F238E27FC236}">
                  <a16:creationId xmlns:a16="http://schemas.microsoft.com/office/drawing/2014/main" id="{6AC0CC5C-F7DA-8E12-A099-078F5C4D5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4926" y="3673563"/>
              <a:ext cx="3728350" cy="257239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A1B91AF-1A62-4021-D06F-2EA73E935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7240"/>
            <a:stretch/>
          </p:blipFill>
          <p:spPr>
            <a:xfrm>
              <a:off x="4642485" y="4156565"/>
              <a:ext cx="295316" cy="11826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12F763-A33B-0925-D248-F0CB470BD0E1}"/>
              </a:ext>
            </a:extLst>
          </p:cNvPr>
          <p:cNvGrpSpPr/>
          <p:nvPr/>
        </p:nvGrpSpPr>
        <p:grpSpPr>
          <a:xfrm>
            <a:off x="8081134" y="3867831"/>
            <a:ext cx="3718069" cy="2614785"/>
            <a:chOff x="8012164" y="3673563"/>
            <a:chExt cx="3718069" cy="2614785"/>
          </a:xfrm>
        </p:grpSpPr>
        <p:pic>
          <p:nvPicPr>
            <p:cNvPr id="23" name="Picture 22" descr="A graph with blue and orange lines&#10;&#10;AI-generated content may be incorrect.">
              <a:extLst>
                <a:ext uri="{FF2B5EF4-FFF2-40B4-BE49-F238E27FC236}">
                  <a16:creationId xmlns:a16="http://schemas.microsoft.com/office/drawing/2014/main" id="{78C5D5B0-F7A2-9365-3CAE-5271DD89E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2164" y="3673563"/>
              <a:ext cx="3718069" cy="261478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55BC768-A858-2084-E709-4E82B5390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7240"/>
            <a:stretch/>
          </p:blipFill>
          <p:spPr>
            <a:xfrm>
              <a:off x="8628039" y="4152299"/>
              <a:ext cx="295316" cy="11826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7F33495-1446-9906-C1FE-9C75898A3E0F}"/>
              </a:ext>
            </a:extLst>
          </p:cNvPr>
          <p:cNvGrpSpPr/>
          <p:nvPr/>
        </p:nvGrpSpPr>
        <p:grpSpPr>
          <a:xfrm>
            <a:off x="31057" y="1192170"/>
            <a:ext cx="3789783" cy="2614785"/>
            <a:chOff x="31057" y="1192170"/>
            <a:chExt cx="3789783" cy="2614785"/>
          </a:xfrm>
        </p:grpSpPr>
        <p:pic>
          <p:nvPicPr>
            <p:cNvPr id="13" name="Picture 12" descr="A graph of a graph with blue and orange dots&#10;&#10;AI-generated content may be incorrect.">
              <a:extLst>
                <a:ext uri="{FF2B5EF4-FFF2-40B4-BE49-F238E27FC236}">
                  <a16:creationId xmlns:a16="http://schemas.microsoft.com/office/drawing/2014/main" id="{E9B7AA78-2C1D-FA62-7E4C-5000AC2EC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57" y="1192170"/>
              <a:ext cx="3789783" cy="261478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1D19D0D-0BAD-79AC-300B-36C6F1EB7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7240"/>
            <a:stretch/>
          </p:blipFill>
          <p:spPr>
            <a:xfrm>
              <a:off x="723671" y="1661584"/>
              <a:ext cx="295316" cy="118260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BBF926E9-1F0F-A736-F4BB-0B9A0D9F18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4133" y="1370212"/>
            <a:ext cx="647790" cy="409632"/>
          </a:xfrm>
          <a:prstGeom prst="rect">
            <a:avLst/>
          </a:prstGeom>
        </p:spPr>
      </p:pic>
      <p:pic>
        <p:nvPicPr>
          <p:cNvPr id="5" name="Picture 4" descr="A graph of a graph with blue and orange lines&#10;&#10;AI-generated content may be incorrect.">
            <a:extLst>
              <a:ext uri="{FF2B5EF4-FFF2-40B4-BE49-F238E27FC236}">
                <a16:creationId xmlns:a16="http://schemas.microsoft.com/office/drawing/2014/main" id="{F0A270A6-5821-70D8-7670-90BB94D2EA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5" y="3910216"/>
            <a:ext cx="3793476" cy="25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17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48452-305D-089E-6571-7AE84BA1B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C6F2B8-C460-6D02-90A9-187971CA2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87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68DB0C-45AF-B577-40D1-286A56C4FAF7}"/>
              </a:ext>
            </a:extLst>
          </p:cNvPr>
          <p:cNvSpPr/>
          <p:nvPr/>
        </p:nvSpPr>
        <p:spPr>
          <a:xfrm>
            <a:off x="0" y="0"/>
            <a:ext cx="12192000" cy="1058779"/>
          </a:xfrm>
          <a:prstGeom prst="rect">
            <a:avLst/>
          </a:prstGeom>
          <a:solidFill>
            <a:srgbClr val="FFFF00">
              <a:alpha val="23922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812C3-8FF9-F9EC-3DFA-76CBAEE82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-133393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b="1" noProof="0" dirty="0">
                <a:solidFill>
                  <a:schemeClr val="bg1"/>
                </a:solidFill>
              </a:rPr>
              <a:t>Resultas</a:t>
            </a:r>
          </a:p>
        </p:txBody>
      </p:sp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29FCD1A2-DBAF-89AF-A4FD-A40824B8F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59" y="1552575"/>
            <a:ext cx="3829050" cy="3752850"/>
          </a:xfrm>
          <a:prstGeom prst="rect">
            <a:avLst/>
          </a:prstGeom>
        </p:spPr>
      </p:pic>
      <p:pic>
        <p:nvPicPr>
          <p:cNvPr id="8" name="Picture 7" descr="A graph with blue lines&#10;&#10;AI-generated content may be incorrect.">
            <a:extLst>
              <a:ext uri="{FF2B5EF4-FFF2-40B4-BE49-F238E27FC236}">
                <a16:creationId xmlns:a16="http://schemas.microsoft.com/office/drawing/2014/main" id="{988AEE5F-082C-BF85-D380-D36C1145F5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91" y="1552575"/>
            <a:ext cx="4772025" cy="3695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BED5CF-0968-B1D9-2374-DA84B33EA8DA}"/>
              </a:ext>
            </a:extLst>
          </p:cNvPr>
          <p:cNvSpPr txBox="1"/>
          <p:nvPr/>
        </p:nvSpPr>
        <p:spPr>
          <a:xfrm>
            <a:off x="880491" y="5799221"/>
            <a:ext cx="764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noProof="0" dirty="0"/>
              <a:t>Las flechas representan las 5 últimas orientaciones promedios del sistema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FCDA78-A337-C4A1-975C-031D9D755ECD}"/>
              </a:ext>
            </a:extLst>
          </p:cNvPr>
          <p:cNvSpPr txBox="1"/>
          <p:nvPr/>
        </p:nvSpPr>
        <p:spPr>
          <a:xfrm>
            <a:off x="0" y="113643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5</a:t>
            </a:r>
            <a:r>
              <a:rPr lang="es-ES" i="1" noProof="0" dirty="0"/>
              <a:t>0x50</a:t>
            </a:r>
          </a:p>
        </p:txBody>
      </p:sp>
    </p:spTree>
    <p:extLst>
      <p:ext uri="{BB962C8B-B14F-4D97-AF65-F5344CB8AC3E}">
        <p14:creationId xmlns:p14="http://schemas.microsoft.com/office/powerpoint/2010/main" val="3031594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1A31A-CC5B-5224-906A-FEF9BDD6B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AA40FA-22C4-49AA-9C83-A1A1592AC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87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AA6B9B-EDF9-B6C8-D806-8BDE92C3BE35}"/>
              </a:ext>
            </a:extLst>
          </p:cNvPr>
          <p:cNvSpPr/>
          <p:nvPr/>
        </p:nvSpPr>
        <p:spPr>
          <a:xfrm>
            <a:off x="0" y="0"/>
            <a:ext cx="12192000" cy="1058779"/>
          </a:xfrm>
          <a:prstGeom prst="rect">
            <a:avLst/>
          </a:prstGeom>
          <a:solidFill>
            <a:srgbClr val="FFFF00">
              <a:alpha val="23922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73890-C0B7-1ABE-794E-BA85AF573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-133393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b="1" noProof="0" dirty="0">
                <a:solidFill>
                  <a:schemeClr val="bg1"/>
                </a:solidFill>
              </a:rPr>
              <a:t>Resultas</a:t>
            </a:r>
          </a:p>
        </p:txBody>
      </p:sp>
      <p:pic>
        <p:nvPicPr>
          <p:cNvPr id="7" name="Picture 6" descr="A graph with blue lines and a blue arrow pointing at the corner&#10;&#10;AI-generated content may be incorrect.">
            <a:extLst>
              <a:ext uri="{FF2B5EF4-FFF2-40B4-BE49-F238E27FC236}">
                <a16:creationId xmlns:a16="http://schemas.microsoft.com/office/drawing/2014/main" id="{5AB25903-4197-8F35-7894-3A1661A78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39" y="1476334"/>
            <a:ext cx="4772025" cy="3695700"/>
          </a:xfrm>
          <a:prstGeom prst="rect">
            <a:avLst/>
          </a:prstGeom>
        </p:spPr>
      </p:pic>
      <p:pic>
        <p:nvPicPr>
          <p:cNvPr id="10" name="Picture 9" descr="A colorful squares with a scale&#10;&#10;AI-generated content may be incorrect.">
            <a:extLst>
              <a:ext uri="{FF2B5EF4-FFF2-40B4-BE49-F238E27FC236}">
                <a16:creationId xmlns:a16="http://schemas.microsoft.com/office/drawing/2014/main" id="{991889D4-8B64-5C01-2568-3B6B3B6FBD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814" y="1419184"/>
            <a:ext cx="3829050" cy="3752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E214EB-F493-B06E-24C2-A7BEE75D9AF5}"/>
              </a:ext>
            </a:extLst>
          </p:cNvPr>
          <p:cNvSpPr txBox="1"/>
          <p:nvPr/>
        </p:nvSpPr>
        <p:spPr>
          <a:xfrm>
            <a:off x="0" y="6488668"/>
            <a:ext cx="764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noProof="0" dirty="0"/>
              <a:t>Las flechas representan las 5 últimas orientaciones promedios del sistema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BFDC88-C35B-8DE1-3365-ADF357573D8E}"/>
              </a:ext>
            </a:extLst>
          </p:cNvPr>
          <p:cNvSpPr txBox="1"/>
          <p:nvPr/>
        </p:nvSpPr>
        <p:spPr>
          <a:xfrm>
            <a:off x="0" y="113643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noProof="0" dirty="0"/>
              <a:t>20x20</a:t>
            </a:r>
          </a:p>
        </p:txBody>
      </p:sp>
    </p:spTree>
    <p:extLst>
      <p:ext uri="{BB962C8B-B14F-4D97-AF65-F5344CB8AC3E}">
        <p14:creationId xmlns:p14="http://schemas.microsoft.com/office/powerpoint/2010/main" val="1885500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31E9F-DBC5-3D57-50B7-BC9B8AAFA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E7367D-C675-266E-D090-C1D817BBF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87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BBFC1D-CB7E-2683-009B-87FB0141DF96}"/>
              </a:ext>
            </a:extLst>
          </p:cNvPr>
          <p:cNvSpPr/>
          <p:nvPr/>
        </p:nvSpPr>
        <p:spPr>
          <a:xfrm>
            <a:off x="0" y="0"/>
            <a:ext cx="12192000" cy="1058779"/>
          </a:xfrm>
          <a:prstGeom prst="rect">
            <a:avLst/>
          </a:prstGeom>
          <a:solidFill>
            <a:srgbClr val="FFFF00">
              <a:alpha val="23922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060B0D-2D6E-941B-1F4D-BC748A6D5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-133393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b="1" noProof="0" dirty="0">
                <a:solidFill>
                  <a:schemeClr val="bg1"/>
                </a:solidFill>
              </a:rPr>
              <a:t>Resultas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D36881-90D7-014A-BADA-06E7CC79CF4A}"/>
              </a:ext>
            </a:extLst>
          </p:cNvPr>
          <p:cNvSpPr txBox="1"/>
          <p:nvPr/>
        </p:nvSpPr>
        <p:spPr>
          <a:xfrm>
            <a:off x="0" y="6488668"/>
            <a:ext cx="764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noProof="0" dirty="0"/>
              <a:t>Las flechas representan las 5 últimas orientaciones promedios del sistema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A96363-3072-3EF1-BB7E-64C9AD3B7363}"/>
              </a:ext>
            </a:extLst>
          </p:cNvPr>
          <p:cNvSpPr txBox="1"/>
          <p:nvPr/>
        </p:nvSpPr>
        <p:spPr>
          <a:xfrm>
            <a:off x="0" y="1136431"/>
            <a:ext cx="3456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noProof="0" dirty="0"/>
              <a:t>20x20, </a:t>
            </a:r>
            <a:r>
              <a:rPr lang="es-ES" i="1" u="sng" noProof="0" dirty="0"/>
              <a:t>no hay dirección preferida</a:t>
            </a:r>
          </a:p>
        </p:txBody>
      </p:sp>
      <p:pic>
        <p:nvPicPr>
          <p:cNvPr id="14" name="Picture 13" descr="A graph with blue lines and a arrow pointing at the corner&#10;&#10;AI-generated content may be incorrect.">
            <a:extLst>
              <a:ext uri="{FF2B5EF4-FFF2-40B4-BE49-F238E27FC236}">
                <a16:creationId xmlns:a16="http://schemas.microsoft.com/office/drawing/2014/main" id="{1E104F4B-2B0D-EE96-5531-CC0F40309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1" y="1766009"/>
            <a:ext cx="3457900" cy="2677975"/>
          </a:xfrm>
          <a:prstGeom prst="rect">
            <a:avLst/>
          </a:prstGeom>
        </p:spPr>
      </p:pic>
      <p:pic>
        <p:nvPicPr>
          <p:cNvPr id="16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756FFC97-BD8F-96E8-15C8-B5CAC3464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60" y="4443983"/>
            <a:ext cx="1841602" cy="1804953"/>
          </a:xfrm>
          <a:prstGeom prst="rect">
            <a:avLst/>
          </a:prstGeom>
        </p:spPr>
      </p:pic>
      <p:pic>
        <p:nvPicPr>
          <p:cNvPr id="20" name="Picture 19" descr="A colorful squares with a scale&#10;&#10;AI-generated content may be incorrect.">
            <a:extLst>
              <a:ext uri="{FF2B5EF4-FFF2-40B4-BE49-F238E27FC236}">
                <a16:creationId xmlns:a16="http://schemas.microsoft.com/office/drawing/2014/main" id="{D3595EBE-DD0B-6878-89EC-378A1E40F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61" y="4443983"/>
            <a:ext cx="1841602" cy="1804953"/>
          </a:xfrm>
          <a:prstGeom prst="rect">
            <a:avLst/>
          </a:prstGeom>
        </p:spPr>
      </p:pic>
      <p:pic>
        <p:nvPicPr>
          <p:cNvPr id="18" name="Picture 17" descr="A graph with blue lines and numbers&#10;&#10;AI-generated content may be incorrect.">
            <a:extLst>
              <a:ext uri="{FF2B5EF4-FFF2-40B4-BE49-F238E27FC236}">
                <a16:creationId xmlns:a16="http://schemas.microsoft.com/office/drawing/2014/main" id="{4496DAC5-9887-8955-38F8-4862FAB40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754" y="1766009"/>
            <a:ext cx="3457901" cy="2677975"/>
          </a:xfrm>
          <a:prstGeom prst="rect">
            <a:avLst/>
          </a:prstGeom>
        </p:spPr>
      </p:pic>
      <p:pic>
        <p:nvPicPr>
          <p:cNvPr id="22" name="Picture 21" descr="A graph with blue lines&#10;&#10;AI-generated content may be incorrect.">
            <a:extLst>
              <a:ext uri="{FF2B5EF4-FFF2-40B4-BE49-F238E27FC236}">
                <a16:creationId xmlns:a16="http://schemas.microsoft.com/office/drawing/2014/main" id="{FE733992-9980-E700-B3A4-2E0765D4F9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827" y="1766009"/>
            <a:ext cx="3457901" cy="2677975"/>
          </a:xfrm>
          <a:prstGeom prst="rect">
            <a:avLst/>
          </a:prstGeom>
        </p:spPr>
      </p:pic>
      <p:pic>
        <p:nvPicPr>
          <p:cNvPr id="24" name="Picture 23" descr="A close-up of a graph&#10;&#10;AI-generated content may be incorrect.">
            <a:extLst>
              <a:ext uri="{FF2B5EF4-FFF2-40B4-BE49-F238E27FC236}">
                <a16:creationId xmlns:a16="http://schemas.microsoft.com/office/drawing/2014/main" id="{56DE7D04-B667-2EEE-3F6C-1562AF7386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624" y="4443984"/>
            <a:ext cx="1841602" cy="180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35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71A28-9E30-AF20-57D5-AE068410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46A009-EDC0-0782-745C-FB7548172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87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16566A-B2B9-84EA-3934-3110A189AC81}"/>
              </a:ext>
            </a:extLst>
          </p:cNvPr>
          <p:cNvSpPr/>
          <p:nvPr/>
        </p:nvSpPr>
        <p:spPr>
          <a:xfrm>
            <a:off x="0" y="0"/>
            <a:ext cx="12192000" cy="1058779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BD80F-E766-2958-BD0E-CE2C00837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-133393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b="1" noProof="0" dirty="0">
                <a:solidFill>
                  <a:schemeClr val="bg1"/>
                </a:solidFill>
              </a:rPr>
              <a:t>Conclusiones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CA3C64-FFF4-10F2-7FDA-52586BD4686A}"/>
              </a:ext>
            </a:extLst>
          </p:cNvPr>
          <p:cNvSpPr txBox="1"/>
          <p:nvPr/>
        </p:nvSpPr>
        <p:spPr>
          <a:xfrm>
            <a:off x="0" y="6488668"/>
            <a:ext cx="10124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aseline="30000" dirty="0"/>
              <a:t>(3)</a:t>
            </a:r>
            <a:r>
              <a:rPr lang="en-GB" b="1" dirty="0"/>
              <a:t>de </a:t>
            </a:r>
            <a:r>
              <a:rPr lang="en-GB" b="1" dirty="0" err="1"/>
              <a:t>Gennes</a:t>
            </a:r>
            <a:r>
              <a:rPr lang="en-GB" b="1" dirty="0"/>
              <a:t>, P. G., &amp; Prost, J.</a:t>
            </a:r>
            <a:r>
              <a:rPr lang="en-GB" dirty="0"/>
              <a:t> (1993). </a:t>
            </a:r>
            <a:r>
              <a:rPr lang="en-GB" i="1" dirty="0"/>
              <a:t>The physics of liquid crystals</a:t>
            </a:r>
            <a:r>
              <a:rPr lang="en-GB" dirty="0"/>
              <a:t> (2nd ed.), Ch 5., Clarendon Press.</a:t>
            </a:r>
            <a:endParaRPr lang="es-ES" i="1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42119C-EA49-B8AC-2BEB-8DB584FA88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s-ES" b="1" noProof="0" dirty="0"/>
                  <a:t>Sí, hay </a:t>
                </a:r>
                <a:r>
                  <a:rPr lang="es-ES" noProof="0" dirty="0"/>
                  <a:t>transición de fase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 ~ </m:t>
                    </m:r>
                    <m:d>
                      <m:dPr>
                        <m:begChr m:val="["/>
                        <m:endChr m:val="]"/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1.1−1.2</m:t>
                        </m:r>
                      </m:e>
                    </m:d>
                    <m:sSup>
                      <m:sSupPr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s-ES" noProof="0" dirty="0"/>
              </a:p>
              <a:p>
                <a:r>
                  <a:rPr lang="es-ES" noProof="0" dirty="0"/>
                  <a:t>En 3D, podemos tener 1</a:t>
                </a:r>
                <a:r>
                  <a:rPr lang="es-ES" baseline="30000" noProof="0" dirty="0"/>
                  <a:t>er </a:t>
                </a:r>
                <a:r>
                  <a:rPr lang="es-ES" noProof="0" dirty="0" err="1"/>
                  <a:t>ó</a:t>
                </a:r>
                <a:r>
                  <a:rPr lang="es-ES" noProof="0" dirty="0"/>
                  <a:t> 2</a:t>
                </a:r>
                <a:r>
                  <a:rPr lang="es-ES" baseline="30000" noProof="0" dirty="0"/>
                  <a:t>da</a:t>
                </a:r>
                <a:r>
                  <a:rPr lang="es-ES" noProof="0" dirty="0"/>
                  <a:t> orden</a:t>
                </a:r>
              </a:p>
              <a:p>
                <a:pPr lvl="1"/>
                <a:r>
                  <a:rPr lang="es-ES" dirty="0"/>
                  <a:t>La teoría predice que es de 1</a:t>
                </a:r>
                <a:r>
                  <a:rPr lang="es-ES" baseline="30000" dirty="0"/>
                  <a:t>er</a:t>
                </a:r>
                <a:r>
                  <a:rPr lang="es-ES" dirty="0"/>
                  <a:t> </a:t>
                </a:r>
                <a:r>
                  <a:rPr lang="es-ES" baseline="30000" dirty="0"/>
                  <a:t>(3)</a:t>
                </a:r>
                <a:endParaRPr lang="es-ES" dirty="0"/>
              </a:p>
              <a:p>
                <a:r>
                  <a:rPr lang="es-ES" noProof="0" dirty="0"/>
                  <a:t>Efecto de tamaño </a:t>
                </a:r>
              </a:p>
              <a:p>
                <a:r>
                  <a:rPr lang="es-ES" dirty="0"/>
                  <a:t>Efectos de temperatura</a:t>
                </a:r>
              </a:p>
              <a:p>
                <a:r>
                  <a:rPr lang="es-ES" noProof="0" dirty="0"/>
                  <a:t>Efectos de amplitud de ajuste angular?</a:t>
                </a:r>
                <a:endParaRPr lang="es-ES" dirty="0"/>
              </a:p>
              <a:p>
                <a:pPr lvl="1"/>
                <a:r>
                  <a:rPr lang="es-ES" noProof="0" dirty="0"/>
                  <a:t>No es muy interesante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noProof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b="0" i="0" noProof="0" dirty="0">
                    <a:latin typeface="+mj-lt"/>
                  </a:rPr>
                  <a:t> </a:t>
                </a:r>
                <a:r>
                  <a:rPr lang="en-GB" b="0" i="0" noProof="0" dirty="0" err="1">
                    <a:latin typeface="+mj-lt"/>
                  </a:rPr>
                  <a:t>np.random.uniform</a:t>
                </a:r>
                <a:r>
                  <a:rPr lang="en-GB" b="0" i="0" noProof="0" dirty="0">
                    <a:latin typeface="+mj-lt"/>
                  </a:rPr>
                  <a:t>(-1,1)</a:t>
                </a:r>
              </a:p>
              <a:p>
                <a:pPr lvl="1"/>
                <a:endParaRPr lang="es-ES" noProof="0" dirty="0"/>
              </a:p>
              <a:p>
                <a:pPr marL="0" indent="0">
                  <a:buNone/>
                </a:pPr>
                <a:endParaRPr lang="es-ES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42119C-EA49-B8AC-2BEB-8DB584FA88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A67F80-1A02-3DAA-26AC-C2A538709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599" y="1117220"/>
            <a:ext cx="6959343" cy="157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4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BCB62-44C9-4365-09A2-308BBE011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60796E-C357-FBA1-43A5-83AF6FA4D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87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23EA8E-DD35-7C67-4D64-D9D1727A96ED}"/>
              </a:ext>
            </a:extLst>
          </p:cNvPr>
          <p:cNvSpPr/>
          <p:nvPr/>
        </p:nvSpPr>
        <p:spPr>
          <a:xfrm>
            <a:off x="0" y="0"/>
            <a:ext cx="12192000" cy="1058779"/>
          </a:xfrm>
          <a:prstGeom prst="rect">
            <a:avLst/>
          </a:prstGeom>
          <a:solidFill>
            <a:srgbClr val="215F9A">
              <a:alpha val="4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FFE3F-35C5-1CDB-868F-8E475A131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-133393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b="1" noProof="0" dirty="0">
                <a:solidFill>
                  <a:schemeClr val="bg1"/>
                </a:solidFill>
              </a:rPr>
              <a:t>Ampliaciones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D9D349-0F6B-1E48-9BB0-FD7426ED19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27192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ES" sz="3200" noProof="0" dirty="0"/>
                  <a:t>Dimensionalidad</a:t>
                </a:r>
              </a:p>
              <a:p>
                <a:pPr lvl="1"/>
                <a:r>
                  <a:rPr lang="es-ES" sz="2800" noProof="0" dirty="0"/>
                  <a:t>3D,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s-ES" sz="2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s-ES" sz="2800" b="0" i="0" noProof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s-ES" sz="2800" b="0" i="1" noProof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ES" sz="2800" b="0" i="1" noProof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s-ES" sz="2800" b="0" i="1" noProof="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s-ES" sz="2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s-ES" sz="2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s-ES" sz="2800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sz="2800" b="0" i="0" noProof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s-ES" sz="2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ES" sz="2800" b="0" i="1" noProof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d>
                  </m:oMath>
                </a14:m>
                <a:endParaRPr lang="es-ES" sz="2800" noProof="0" dirty="0"/>
              </a:p>
              <a:p>
                <a:pPr lvl="1"/>
                <a:endParaRPr lang="es-ES" sz="2800" noProof="0" dirty="0"/>
              </a:p>
              <a:p>
                <a:r>
                  <a:rPr lang="es-ES" sz="3200" noProof="0" dirty="0"/>
                  <a:t>Biaxiales</a:t>
                </a:r>
              </a:p>
              <a:p>
                <a:pPr lvl="1"/>
                <a:r>
                  <a:rPr lang="es-ES" sz="2800" noProof="0" dirty="0"/>
                  <a:t>Modelo Maier-</a:t>
                </a:r>
                <a:r>
                  <a:rPr lang="es-ES" sz="2800" noProof="0" dirty="0" err="1"/>
                  <a:t>Saupe</a:t>
                </a:r>
                <a:r>
                  <a:rPr lang="es-ES" sz="2800" noProof="0" dirty="0"/>
                  <a:t>-Berger, </a:t>
                </a:r>
                <a14:m>
                  <m:oMath xmlns:m="http://schemas.openxmlformats.org/officeDocument/2006/math">
                    <m:r>
                      <a:rPr lang="es-ES" sz="2800" i="1" noProof="0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s-ES" sz="2800" noProof="0" dirty="0"/>
              </a:p>
              <a:p>
                <a:pPr lvl="1"/>
                <a:endParaRPr lang="es-ES" sz="2800" noProof="0" dirty="0"/>
              </a:p>
              <a:p>
                <a:r>
                  <a:rPr lang="es-ES" sz="3200" noProof="0" dirty="0"/>
                  <a:t>Programación</a:t>
                </a:r>
              </a:p>
              <a:p>
                <a:pPr lvl="1"/>
                <a:r>
                  <a:rPr lang="es-ES" sz="3000" dirty="0" err="1"/>
                  <a:t>Re-escribir</a:t>
                </a:r>
                <a:r>
                  <a:rPr lang="es-ES" sz="3000" dirty="0"/>
                  <a:t> en C++</a:t>
                </a:r>
              </a:p>
              <a:p>
                <a:pPr lvl="1"/>
                <a:endParaRPr lang="es-ES" sz="2800" noProof="0" dirty="0"/>
              </a:p>
              <a:p>
                <a:r>
                  <a:rPr lang="es-ES" sz="3200" noProof="0" dirty="0"/>
                  <a:t>Funciones de correlación</a:t>
                </a:r>
              </a:p>
              <a:p>
                <a:pPr lvl="1"/>
                <a:r>
                  <a:rPr lang="es-ES" sz="3000" noProof="0" dirty="0"/>
                  <a:t>Medida de fase</a:t>
                </a:r>
              </a:p>
              <a:p>
                <a:endParaRPr lang="es-ES" sz="3000" dirty="0"/>
              </a:p>
              <a:p>
                <a:pPr marL="457200" lvl="1" indent="0">
                  <a:buNone/>
                </a:pPr>
                <a:endParaRPr lang="es-ES" noProof="0" dirty="0"/>
              </a:p>
              <a:p>
                <a:pPr marL="0" indent="0">
                  <a:buNone/>
                </a:pPr>
                <a:endParaRPr lang="es-ES" noProof="0" dirty="0"/>
              </a:p>
              <a:p>
                <a:pPr marL="0" indent="0">
                  <a:buNone/>
                </a:pPr>
                <a:endParaRPr lang="es-ES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D9D349-0F6B-1E48-9BB0-FD7426ED19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27192" cy="4351338"/>
              </a:xfrm>
              <a:blipFill>
                <a:blip r:embed="rId3"/>
                <a:stretch>
                  <a:fillRect l="-2236" t="-4342" b="-5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488FD5C-83BC-2D55-6E0A-A8305E1577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5520" y="1825625"/>
                <a:ext cx="572719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3000" dirty="0"/>
              </a:p>
              <a:p>
                <a:r>
                  <a:rPr lang="es-ES" sz="3000" dirty="0"/>
                  <a:t>Valor promedio y de </a:t>
                </a:r>
                <a14:m>
                  <m:oMath xmlns:m="http://schemas.openxmlformats.org/officeDocument/2006/math">
                    <m:r>
                      <a:rPr lang="en-GB" sz="30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s-ES" sz="3000" dirty="0"/>
                  <a:t> para S,E</a:t>
                </a:r>
              </a:p>
              <a:p>
                <a:pPr lvl="1"/>
                <a:r>
                  <a:rPr lang="es-ES" sz="2900" dirty="0"/>
                  <a:t>Variación con </a:t>
                </a:r>
                <a14:m>
                  <m:oMath xmlns:m="http://schemas.openxmlformats.org/officeDocument/2006/math">
                    <m:r>
                      <a:rPr lang="en-GB" sz="29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s-ES" sz="2600" dirty="0"/>
                  <a:t> 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s-ES" sz="2600" dirty="0"/>
              </a:p>
              <a:p>
                <a:endParaRPr lang="es-ES" dirty="0"/>
              </a:p>
              <a:p>
                <a:r>
                  <a:rPr lang="es-ES" dirty="0"/>
                  <a:t>Caracterización de transición cuantitativamente </a:t>
                </a:r>
              </a:p>
              <a:p>
                <a:endParaRPr lang="es-ES" dirty="0"/>
              </a:p>
              <a:p>
                <a:r>
                  <a:rPr lang="es-ES" dirty="0"/>
                  <a:t>Hacer la transición al revés </a:t>
                </a:r>
              </a:p>
              <a:p>
                <a:endParaRPr lang="es-E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s-E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s-E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488FD5C-83BC-2D55-6E0A-A8305E15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520" y="1825625"/>
                <a:ext cx="5727192" cy="4351338"/>
              </a:xfrm>
              <a:prstGeom prst="rect">
                <a:avLst/>
              </a:prstGeom>
              <a:blipFill>
                <a:blip r:embed="rId4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216098C7-F616-70F6-36BC-CB116DB056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987" y="1738800"/>
            <a:ext cx="6289013" cy="4438163"/>
          </a:xfrm>
          <a:prstGeom prst="rect">
            <a:avLst/>
          </a:prstGeom>
        </p:spPr>
      </p:pic>
      <p:pic>
        <p:nvPicPr>
          <p:cNvPr id="10" name="Picture 9" descr="A graph with blue and orange dots&#10;&#10;AI-generated content may be incorrect.">
            <a:extLst>
              <a:ext uri="{FF2B5EF4-FFF2-40B4-BE49-F238E27FC236}">
                <a16:creationId xmlns:a16="http://schemas.microsoft.com/office/drawing/2014/main" id="{C60A1194-7D28-C8B7-2584-DD35B314DD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5" y="1825535"/>
            <a:ext cx="5935118" cy="42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1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8EEEA-A086-4B96-56A1-6F5B8F760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BBB895-5A42-71D0-2F14-C461F5C94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87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B80AD1-6E08-24F0-A68C-6E1C1E1100A1}"/>
              </a:ext>
            </a:extLst>
          </p:cNvPr>
          <p:cNvSpPr/>
          <p:nvPr/>
        </p:nvSpPr>
        <p:spPr>
          <a:xfrm>
            <a:off x="0" y="0"/>
            <a:ext cx="12192000" cy="1058779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20C96-4F3E-5DF4-E8D5-2B54A13BF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-133393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b="1" noProof="0" dirty="0">
                <a:solidFill>
                  <a:schemeClr val="bg1"/>
                </a:solidFill>
              </a:rPr>
              <a:t>Preguntas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A65D31-6F00-7019-1717-42985279E679}"/>
              </a:ext>
            </a:extLst>
          </p:cNvPr>
          <p:cNvSpPr txBox="1"/>
          <p:nvPr/>
        </p:nvSpPr>
        <p:spPr>
          <a:xfrm>
            <a:off x="0" y="5042118"/>
            <a:ext cx="1211199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u="sng" dirty="0"/>
              <a:t>Referencias</a:t>
            </a:r>
          </a:p>
          <a:p>
            <a:endParaRPr lang="de-DE" sz="1400" u="sng" dirty="0"/>
          </a:p>
          <a:p>
            <a:r>
              <a:rPr lang="de-DE" sz="1400" baseline="30000" dirty="0"/>
              <a:t>(1)</a:t>
            </a:r>
            <a:r>
              <a:rPr lang="de-DE" sz="1400" b="1" dirty="0"/>
              <a:t>Maier, W., &amp; Saupe, A.</a:t>
            </a:r>
            <a:r>
              <a:rPr lang="de-DE" sz="1400" dirty="0"/>
              <a:t> (1958). Eine einfache molekulare Theorie des nematischen kristallinflüssigen Zustandes. </a:t>
            </a:r>
          </a:p>
          <a:p>
            <a:r>
              <a:rPr lang="de-DE" sz="1400" i="1" dirty="0"/>
              <a:t>Zeitschrift für Naturforschung A, 13</a:t>
            </a:r>
            <a:r>
              <a:rPr lang="de-DE" sz="1400" dirty="0"/>
              <a:t>(7), 564–566. https://doi.org/10.1515/zna-1958-0710</a:t>
            </a:r>
            <a:endParaRPr lang="en-GB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(2)</a:t>
            </a: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Mermin, N. D., &amp; Wagner, H.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(1966). </a:t>
            </a:r>
            <a:r>
              <a:rPr kumimoji="0" lang="en-US" alt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Absence of ferromagnetism or antiferromagnetism in one- or two-dimensional isotropic Heisenberg models.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Physical Review Letters, 17(22), 1133–1136.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  <a:hlinkClick r:id="rId3"/>
              </a:rPr>
              <a:t>https://doi.org/10.1103/PhysRevLett.17.1133</a:t>
            </a: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r>
              <a:rPr lang="en-GB" sz="1400" baseline="30000" dirty="0"/>
              <a:t>(3)</a:t>
            </a:r>
            <a:r>
              <a:rPr lang="en-GB" sz="1400" b="1" dirty="0"/>
              <a:t>de </a:t>
            </a:r>
            <a:r>
              <a:rPr lang="en-GB" sz="1400" b="1" dirty="0" err="1"/>
              <a:t>Gennes</a:t>
            </a:r>
            <a:r>
              <a:rPr lang="en-GB" sz="1400" b="1" dirty="0"/>
              <a:t>, P. G., &amp; Prost, J.</a:t>
            </a:r>
            <a:r>
              <a:rPr lang="en-GB" sz="1400" dirty="0"/>
              <a:t> (1993). </a:t>
            </a:r>
            <a:r>
              <a:rPr lang="en-GB" sz="1400" i="1" dirty="0"/>
              <a:t>The physics of liquid crystals</a:t>
            </a:r>
            <a:r>
              <a:rPr lang="en-GB" sz="1400" dirty="0"/>
              <a:t> (2nd ed.), Ch 5., Clarendon Press.</a:t>
            </a:r>
            <a:endParaRPr lang="es-ES" sz="1400" i="1" noProof="0" dirty="0"/>
          </a:p>
        </p:txBody>
      </p:sp>
    </p:spTree>
    <p:extLst>
      <p:ext uri="{BB962C8B-B14F-4D97-AF65-F5344CB8AC3E}">
        <p14:creationId xmlns:p14="http://schemas.microsoft.com/office/powerpoint/2010/main" val="2224584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050757-5FE8-0EEA-C8A9-91CBAE305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87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269C94-A63D-9B9F-CF78-8FC62AD4DD58}"/>
              </a:ext>
            </a:extLst>
          </p:cNvPr>
          <p:cNvSpPr/>
          <p:nvPr/>
        </p:nvSpPr>
        <p:spPr>
          <a:xfrm>
            <a:off x="0" y="0"/>
            <a:ext cx="12192000" cy="1058779"/>
          </a:xfrm>
          <a:prstGeom prst="rect">
            <a:avLst/>
          </a:prstGeom>
          <a:solidFill>
            <a:srgbClr val="FF0000">
              <a:alpha val="23922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46F37-B7BC-EA9C-DC51-569AA9A5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-133393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b="1" noProof="0" dirty="0">
                <a:solidFill>
                  <a:schemeClr val="bg1"/>
                </a:solidFill>
              </a:rPr>
              <a:t>Teoría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6C9E4-9CAA-42D6-BF29-C6032BDB8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noProof="0" dirty="0"/>
              <a:t>¿Qué es</a:t>
            </a:r>
            <a:r>
              <a:rPr lang="es-ES" b="1" noProof="0" dirty="0"/>
              <a:t> </a:t>
            </a:r>
            <a:r>
              <a:rPr lang="es-ES" noProof="0" dirty="0"/>
              <a:t>un </a:t>
            </a:r>
            <a:r>
              <a:rPr lang="es-ES" b="1" noProof="0" dirty="0"/>
              <a:t>líquido cristal </a:t>
            </a:r>
            <a:r>
              <a:rPr lang="es-ES" b="1" noProof="0" dirty="0" err="1"/>
              <a:t>nemático</a:t>
            </a:r>
            <a:r>
              <a:rPr lang="es-ES" noProof="0" dirty="0"/>
              <a:t>?</a:t>
            </a:r>
          </a:p>
          <a:p>
            <a:endParaRPr lang="es-ES" noProof="0" dirty="0"/>
          </a:p>
          <a:p>
            <a:r>
              <a:rPr lang="es-ES" noProof="0" dirty="0"/>
              <a:t>¿Qué es</a:t>
            </a:r>
            <a:r>
              <a:rPr lang="es-ES" b="1" noProof="0" dirty="0"/>
              <a:t> el modelo Maier-</a:t>
            </a:r>
            <a:r>
              <a:rPr lang="es-ES" b="1" noProof="0" dirty="0" err="1"/>
              <a:t>Saupe</a:t>
            </a:r>
            <a:r>
              <a:rPr lang="es-ES" noProof="0" dirty="0"/>
              <a:t>?</a:t>
            </a:r>
          </a:p>
          <a:p>
            <a:pPr marL="0" indent="0">
              <a:buNone/>
            </a:pPr>
            <a:endParaRPr lang="es-ES" noProof="0" dirty="0"/>
          </a:p>
          <a:p>
            <a:r>
              <a:rPr lang="es-ES" noProof="0" dirty="0"/>
              <a:t>¿Qué queremos </a:t>
            </a:r>
            <a:r>
              <a:rPr lang="es-ES" b="1" noProof="0" dirty="0"/>
              <a:t>investigar</a:t>
            </a:r>
            <a:r>
              <a:rPr lang="es-ES" noProof="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60908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7DCAF-86BB-245B-BA3A-52C8C87A3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nch of blue objects&#10;&#10;AI-generated content may be incorrect.">
            <a:extLst>
              <a:ext uri="{FF2B5EF4-FFF2-40B4-BE49-F238E27FC236}">
                <a16:creationId xmlns:a16="http://schemas.microsoft.com/office/drawing/2014/main" id="{73D0B621-C91F-2917-D307-F03D621A9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532239" y="1325563"/>
            <a:ext cx="2381250" cy="3724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145C45-625C-09BA-35BF-059DE559C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0587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0C3AAE-1656-979A-03DB-8AF575D959B4}"/>
              </a:ext>
            </a:extLst>
          </p:cNvPr>
          <p:cNvSpPr/>
          <p:nvPr/>
        </p:nvSpPr>
        <p:spPr>
          <a:xfrm>
            <a:off x="0" y="0"/>
            <a:ext cx="12192000" cy="1058779"/>
          </a:xfrm>
          <a:prstGeom prst="rect">
            <a:avLst/>
          </a:prstGeom>
          <a:solidFill>
            <a:srgbClr val="FF0000">
              <a:alpha val="23922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528DE7-0D6F-4B59-2729-59497DB3F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-133393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b="1" noProof="0" dirty="0">
                <a:solidFill>
                  <a:schemeClr val="bg1"/>
                </a:solidFill>
              </a:rPr>
              <a:t>Teoría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6A5C-752C-7225-71A5-15B8F5F74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noProof="0" dirty="0"/>
              <a:t>¿Qué es, exactamente, un líquido cristal </a:t>
            </a:r>
            <a:r>
              <a:rPr lang="es-ES" noProof="0" dirty="0" err="1"/>
              <a:t>nemático</a:t>
            </a:r>
            <a:r>
              <a:rPr lang="es-ES" noProof="0" dirty="0"/>
              <a:t>?</a:t>
            </a:r>
          </a:p>
          <a:p>
            <a:pPr lvl="1"/>
            <a:endParaRPr lang="es-ES" sz="2800" noProof="0" dirty="0"/>
          </a:p>
          <a:p>
            <a:pPr lvl="1"/>
            <a:r>
              <a:rPr lang="es-ES" sz="2800" noProof="0" dirty="0"/>
              <a:t>Uniaxial </a:t>
            </a:r>
            <a:r>
              <a:rPr lang="es-ES" sz="2800" noProof="0" dirty="0" err="1"/>
              <a:t>ó</a:t>
            </a:r>
            <a:r>
              <a:rPr lang="es-ES" sz="2800" noProof="0" dirty="0"/>
              <a:t> Biaxial</a:t>
            </a:r>
          </a:p>
          <a:p>
            <a:pPr lvl="1"/>
            <a:endParaRPr lang="es-ES" sz="2800" noProof="0" dirty="0"/>
          </a:p>
          <a:p>
            <a:pPr lvl="1"/>
            <a:r>
              <a:rPr lang="es-ES" sz="2800" noProof="0" dirty="0"/>
              <a:t>Forma </a:t>
            </a:r>
            <a:r>
              <a:rPr lang="es-ES" sz="2800" noProof="0" dirty="0" err="1"/>
              <a:t>calamítica</a:t>
            </a:r>
            <a:r>
              <a:rPr lang="es-ES" sz="2800" noProof="0" dirty="0"/>
              <a:t> </a:t>
            </a:r>
          </a:p>
          <a:p>
            <a:pPr lvl="2"/>
            <a:r>
              <a:rPr lang="es-ES" sz="2400" noProof="0" dirty="0"/>
              <a:t>(</a:t>
            </a:r>
            <a:r>
              <a:rPr lang="es-ES" sz="2400" noProof="0" dirty="0" err="1"/>
              <a:t>ing</a:t>
            </a:r>
            <a:r>
              <a:rPr lang="es-ES" sz="2400" noProof="0" dirty="0"/>
              <a:t>: “</a:t>
            </a:r>
            <a:r>
              <a:rPr lang="es-ES" sz="2400" noProof="0" dirty="0" err="1"/>
              <a:t>calamitic</a:t>
            </a:r>
            <a:r>
              <a:rPr lang="es-ES" sz="2400" noProof="0" dirty="0"/>
              <a:t>” → varilla)</a:t>
            </a:r>
          </a:p>
          <a:p>
            <a:pPr lvl="2"/>
            <a:endParaRPr lang="es-ES" sz="2400" noProof="0" dirty="0"/>
          </a:p>
          <a:p>
            <a:pPr lvl="1"/>
            <a:r>
              <a:rPr lang="es-ES" sz="2800" noProof="0" dirty="0"/>
              <a:t>Simetría cabeza-cola</a:t>
            </a:r>
          </a:p>
          <a:p>
            <a:pPr lvl="1"/>
            <a:endParaRPr lang="es-ES" noProof="0" dirty="0"/>
          </a:p>
          <a:p>
            <a:pPr lvl="1"/>
            <a:endParaRPr lang="es-ES" noProof="0" dirty="0"/>
          </a:p>
          <a:p>
            <a:pPr marL="0" indent="0">
              <a:buNone/>
            </a:pPr>
            <a:endParaRPr lang="es-ES" noProof="0" dirty="0"/>
          </a:p>
          <a:p>
            <a:pPr marL="0" indent="0">
              <a:buNone/>
            </a:pPr>
            <a:endParaRPr lang="es-ES" noProof="0" dirty="0"/>
          </a:p>
        </p:txBody>
      </p:sp>
      <p:pic>
        <p:nvPicPr>
          <p:cNvPr id="11" name="Picture 10" descr="A bunch of blue objects&#10;&#10;AI-generated content may be incorrect.">
            <a:extLst>
              <a:ext uri="{FF2B5EF4-FFF2-40B4-BE49-F238E27FC236}">
                <a16:creationId xmlns:a16="http://schemas.microsoft.com/office/drawing/2014/main" id="{6895D876-2E80-D391-AE69-B2930649B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39" y="1325563"/>
            <a:ext cx="2381250" cy="372427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D6CD4B-035C-7DC4-6683-5E8D0C7BCFF3}"/>
              </a:ext>
            </a:extLst>
          </p:cNvPr>
          <p:cNvCxnSpPr/>
          <p:nvPr/>
        </p:nvCxnSpPr>
        <p:spPr>
          <a:xfrm flipV="1">
            <a:off x="9390888" y="1554480"/>
            <a:ext cx="0" cy="301752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BCAA61F-E208-BEE3-29D4-73872CA205B2}"/>
              </a:ext>
            </a:extLst>
          </p:cNvPr>
          <p:cNvSpPr txBox="1"/>
          <p:nvPr/>
        </p:nvSpPr>
        <p:spPr>
          <a:xfrm>
            <a:off x="8894342" y="1254393"/>
            <a:ext cx="9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noProof="0" dirty="0"/>
              <a:t>Director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CA0B28-FE80-921D-4DE5-CF24409B3E69}"/>
              </a:ext>
            </a:extLst>
          </p:cNvPr>
          <p:cNvCxnSpPr>
            <a:cxnSpLocks/>
          </p:cNvCxnSpPr>
          <p:nvPr/>
        </p:nvCxnSpPr>
        <p:spPr>
          <a:xfrm>
            <a:off x="9390888" y="2618232"/>
            <a:ext cx="0" cy="238963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70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12C37-162A-5F29-B4A7-DCB79CABE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3388F8-69AC-1043-9204-55AD2C5A9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87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9CE7F5-D1EB-4081-4A98-1B24963F3A11}"/>
              </a:ext>
            </a:extLst>
          </p:cNvPr>
          <p:cNvSpPr/>
          <p:nvPr/>
        </p:nvSpPr>
        <p:spPr>
          <a:xfrm>
            <a:off x="0" y="0"/>
            <a:ext cx="12192000" cy="1058779"/>
          </a:xfrm>
          <a:prstGeom prst="rect">
            <a:avLst/>
          </a:prstGeom>
          <a:solidFill>
            <a:srgbClr val="FF0000">
              <a:alpha val="23922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E9CD6-204D-BC6F-9644-6CD4F8A0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-133393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b="1" noProof="0" dirty="0">
                <a:solidFill>
                  <a:schemeClr val="bg1"/>
                </a:solidFill>
              </a:rPr>
              <a:t>Teoría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E0144-DC0D-1CC9-5111-7BEDF43E3E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02607"/>
              </a:xfrm>
            </p:spPr>
            <p:txBody>
              <a:bodyPr>
                <a:normAutofit/>
              </a:bodyPr>
              <a:lstStyle/>
              <a:p>
                <a:r>
                  <a:rPr lang="es-ES" noProof="0" dirty="0"/>
                  <a:t>¿Qué es el modelo Maier-</a:t>
                </a:r>
                <a:r>
                  <a:rPr lang="es-ES" noProof="0" dirty="0" err="1"/>
                  <a:t>Saupe</a:t>
                </a:r>
                <a:r>
                  <a:rPr lang="es-ES" noProof="0" dirty="0"/>
                  <a:t>? </a:t>
                </a:r>
                <a:r>
                  <a:rPr lang="es-ES" baseline="30000" noProof="0" dirty="0"/>
                  <a:t>(1)</a:t>
                </a:r>
                <a:endParaRPr lang="es-ES" noProof="0" dirty="0"/>
              </a:p>
              <a:p>
                <a:endParaRPr lang="es-ES" sz="2800" noProof="0" dirty="0"/>
              </a:p>
              <a:p>
                <a:pPr lvl="1"/>
                <a:r>
                  <a:rPr lang="es-ES" sz="2800" noProof="0" dirty="0"/>
                  <a:t>Potencial de interacción</a:t>
                </a:r>
              </a:p>
              <a:p>
                <a:pPr lvl="1"/>
                <a:endParaRPr lang="es-ES" sz="2800" noProof="0" dirty="0"/>
              </a:p>
              <a:p>
                <a:pPr lvl="1"/>
                <a:r>
                  <a:rPr lang="es-ES" sz="2800" noProof="0" dirty="0"/>
                  <a:t>Teoría de campo medio - sencillo</a:t>
                </a:r>
              </a:p>
              <a:p>
                <a:pPr lvl="1"/>
                <a:endParaRPr lang="es-ES" sz="2800" b="0" i="1" noProof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ES" sz="2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s-ES" sz="2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s-ES" sz="2800" b="0" i="0" noProof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s-ES" sz="2800" b="0" i="1" noProof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ES" sz="2800" b="0" i="1" noProof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s-ES" sz="2800" b="0" i="1" noProof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s-ES" sz="2800" b="0" i="1" noProof="0" smtClean="0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es-ES" sz="2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sz="2800" b="0" i="1" noProof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s-ES" sz="2800" b="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sz="2800" noProof="0" dirty="0"/>
              </a:p>
              <a:p>
                <a:pPr lvl="1"/>
                <a:endParaRPr lang="es-ES" noProof="0" dirty="0"/>
              </a:p>
              <a:p>
                <a:pPr lvl="1"/>
                <a:endParaRPr lang="es-ES" noProof="0" dirty="0"/>
              </a:p>
              <a:p>
                <a:pPr marL="0" indent="0">
                  <a:buNone/>
                </a:pPr>
                <a:endParaRPr lang="es-ES" noProof="0" dirty="0"/>
              </a:p>
              <a:p>
                <a:pPr marL="0" indent="0">
                  <a:buNone/>
                </a:pPr>
                <a:endParaRPr lang="es-ES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E0144-DC0D-1CC9-5111-7BEDF43E3E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02607"/>
              </a:xfrm>
              <a:blipFill>
                <a:blip r:embed="rId3"/>
                <a:stretch>
                  <a:fillRect l="-1043" t="-22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1580311D-0D3E-ED35-DA15-5F26069EB58E}"/>
              </a:ext>
            </a:extLst>
          </p:cNvPr>
          <p:cNvGrpSpPr/>
          <p:nvPr/>
        </p:nvGrpSpPr>
        <p:grpSpPr>
          <a:xfrm>
            <a:off x="7626685" y="2883492"/>
            <a:ext cx="1583322" cy="1800853"/>
            <a:chOff x="1675616" y="3355848"/>
            <a:chExt cx="1113304" cy="148070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1C62373-E446-16C1-F7CF-8A139895B8DE}"/>
                </a:ext>
              </a:extLst>
            </p:cNvPr>
            <p:cNvGrpSpPr/>
            <p:nvPr/>
          </p:nvGrpSpPr>
          <p:grpSpPr>
            <a:xfrm>
              <a:off x="1675616" y="3355848"/>
              <a:ext cx="1113304" cy="1480709"/>
              <a:chOff x="1675616" y="3355848"/>
              <a:chExt cx="1113304" cy="1480709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AA732D9-6DD4-8952-798E-05402B5B2253}"/>
                  </a:ext>
                </a:extLst>
              </p:cNvPr>
              <p:cNvSpPr/>
              <p:nvPr/>
            </p:nvSpPr>
            <p:spPr>
              <a:xfrm rot="17098584">
                <a:off x="1170432" y="4018170"/>
                <a:ext cx="1362454" cy="2743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noProof="0" dirty="0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E266F01-E5A6-76A3-D5BB-1120DF29871E}"/>
                  </a:ext>
                </a:extLst>
              </p:cNvPr>
              <p:cNvCxnSpPr/>
              <p:nvPr/>
            </p:nvCxnSpPr>
            <p:spPr>
              <a:xfrm flipV="1">
                <a:off x="1675616" y="3355848"/>
                <a:ext cx="6880" cy="14575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FB3EAF0-831A-FF71-E14A-42525D850CCD}"/>
                  </a:ext>
                </a:extLst>
              </p:cNvPr>
              <p:cNvCxnSpPr/>
              <p:nvPr/>
            </p:nvCxnSpPr>
            <p:spPr>
              <a:xfrm>
                <a:off x="1675616" y="4813417"/>
                <a:ext cx="1113304" cy="207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078EF52-BF5A-0F2C-0929-56C0F3078568}"/>
                </a:ext>
              </a:extLst>
            </p:cNvPr>
            <p:cNvCxnSpPr>
              <a:stCxn id="17" idx="2"/>
              <a:endCxn id="17" idx="6"/>
            </p:cNvCxnSpPr>
            <p:nvPr/>
          </p:nvCxnSpPr>
          <p:spPr>
            <a:xfrm flipV="1">
              <a:off x="1675616" y="3497243"/>
              <a:ext cx="352086" cy="13161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00E087A-7152-1476-165C-E89A978CDE67}"/>
              </a:ext>
            </a:extLst>
          </p:cNvPr>
          <p:cNvGrpSpPr/>
          <p:nvPr/>
        </p:nvGrpSpPr>
        <p:grpSpPr>
          <a:xfrm>
            <a:off x="9538866" y="2920314"/>
            <a:ext cx="2367995" cy="1832579"/>
            <a:chOff x="3599989" y="3461797"/>
            <a:chExt cx="1665042" cy="150679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1B92587-8086-14D4-584A-786CA6795741}"/>
                </a:ext>
              </a:extLst>
            </p:cNvPr>
            <p:cNvGrpSpPr/>
            <p:nvPr/>
          </p:nvGrpSpPr>
          <p:grpSpPr>
            <a:xfrm>
              <a:off x="3736978" y="3461797"/>
              <a:ext cx="1528053" cy="1506795"/>
              <a:chOff x="2794986" y="3332874"/>
              <a:chExt cx="1528053" cy="1506795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11DBE44-6E91-A2C1-C192-ED1756C160D2}"/>
                  </a:ext>
                </a:extLst>
              </p:cNvPr>
              <p:cNvSpPr/>
              <p:nvPr/>
            </p:nvSpPr>
            <p:spPr>
              <a:xfrm rot="14776173">
                <a:off x="2250919" y="4021282"/>
                <a:ext cx="1362454" cy="2743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noProof="0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C68388D-B590-1B09-AAD8-AE7B83AAD9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06295" y="3332874"/>
                <a:ext cx="6880" cy="14575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B43432A-B291-7B48-96FC-AFA72B317C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9735" y="4776761"/>
                <a:ext cx="1113304" cy="207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54B5B1-FF74-3A90-9818-1D0EDFCA1103}"/>
                </a:ext>
              </a:extLst>
            </p:cNvPr>
            <p:cNvCxnSpPr>
              <a:stCxn id="18" idx="2"/>
              <a:endCxn id="18" idx="6"/>
            </p:cNvCxnSpPr>
            <p:nvPr/>
          </p:nvCxnSpPr>
          <p:spPr>
            <a:xfrm flipH="1" flipV="1">
              <a:off x="3599989" y="3663737"/>
              <a:ext cx="548298" cy="12472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9" name="Arc 38">
            <a:extLst>
              <a:ext uri="{FF2B5EF4-FFF2-40B4-BE49-F238E27FC236}">
                <a16:creationId xmlns:a16="http://schemas.microsoft.com/office/drawing/2014/main" id="{AAB72D58-8AA9-D86D-3C28-696B12FDBB33}"/>
              </a:ext>
            </a:extLst>
          </p:cNvPr>
          <p:cNvSpPr/>
          <p:nvPr/>
        </p:nvSpPr>
        <p:spPr>
          <a:xfrm rot="18261022">
            <a:off x="7239904" y="3894488"/>
            <a:ext cx="778989" cy="777662"/>
          </a:xfrm>
          <a:prstGeom prst="arc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3DA7AA-540F-BCEF-B69C-CE19A3CD5BFB}"/>
                  </a:ext>
                </a:extLst>
              </p:cNvPr>
              <p:cNvSpPr txBox="1"/>
              <p:nvPr/>
            </p:nvSpPr>
            <p:spPr>
              <a:xfrm>
                <a:off x="7113591" y="3351324"/>
                <a:ext cx="5229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noProof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s-ES" noProof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3DA7AA-540F-BCEF-B69C-CE19A3CD5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591" y="3351324"/>
                <a:ext cx="5229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165DF0F-0364-A8DA-AA8B-DC1A2536E5ED}"/>
              </a:ext>
            </a:extLst>
          </p:cNvPr>
          <p:cNvSpPr txBox="1"/>
          <p:nvPr/>
        </p:nvSpPr>
        <p:spPr>
          <a:xfrm>
            <a:off x="0" y="6310824"/>
            <a:ext cx="10296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aseline="30000" dirty="0"/>
              <a:t>(1)</a:t>
            </a:r>
            <a:r>
              <a:rPr lang="de-DE" sz="1600" b="1" dirty="0"/>
              <a:t>Maier, W., &amp; Saupe, A.</a:t>
            </a:r>
            <a:r>
              <a:rPr lang="de-DE" sz="1600" dirty="0"/>
              <a:t> (1958). Eine einfache molekulare Theorie des nematischen kristallinflüssigen Zustandes. </a:t>
            </a:r>
          </a:p>
          <a:p>
            <a:r>
              <a:rPr lang="de-DE" sz="1600" i="1" dirty="0"/>
              <a:t>Zeitschrift für Naturforschung A, 13</a:t>
            </a:r>
            <a:r>
              <a:rPr lang="de-DE" sz="1600" dirty="0"/>
              <a:t>(7), 564–566. https://doi.org/10.1515/zna-1958-0710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41984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7.40741E-7 L -0.22201 -0.003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07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B62B5-C8C5-F168-D5AF-7D047BB5B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7A3059-1A93-2893-CCF0-53E1C2DA9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87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FACB98-BBEC-8BBF-A785-6AC44A3978B4}"/>
              </a:ext>
            </a:extLst>
          </p:cNvPr>
          <p:cNvSpPr/>
          <p:nvPr/>
        </p:nvSpPr>
        <p:spPr>
          <a:xfrm>
            <a:off x="0" y="0"/>
            <a:ext cx="12192000" cy="1058779"/>
          </a:xfrm>
          <a:prstGeom prst="rect">
            <a:avLst/>
          </a:prstGeom>
          <a:solidFill>
            <a:srgbClr val="FF0000">
              <a:alpha val="23922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C161F-BF30-F613-7AB0-E53052A10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-133393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b="1" noProof="0" dirty="0">
                <a:solidFill>
                  <a:schemeClr val="bg1"/>
                </a:solidFill>
              </a:rPr>
              <a:t>Teoría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5DAB8-B9A9-254C-1704-621D8910D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noProof="0" dirty="0"/>
              <a:t>¿Qué queremos </a:t>
            </a:r>
            <a:r>
              <a:rPr lang="es-ES" b="1" noProof="0" dirty="0"/>
              <a:t>investigar</a:t>
            </a:r>
            <a:r>
              <a:rPr lang="es-ES" noProof="0" dirty="0"/>
              <a:t>?</a:t>
            </a:r>
          </a:p>
          <a:p>
            <a:endParaRPr lang="es-ES" noProof="0" dirty="0"/>
          </a:p>
          <a:p>
            <a:pPr lvl="1"/>
            <a:r>
              <a:rPr lang="es-ES" noProof="0" dirty="0"/>
              <a:t>Hay transición de fase?</a:t>
            </a:r>
          </a:p>
          <a:p>
            <a:pPr lvl="2"/>
            <a:r>
              <a:rPr lang="es-ES" noProof="0" dirty="0"/>
              <a:t>Qué es el orden?</a:t>
            </a:r>
          </a:p>
          <a:p>
            <a:pPr lvl="2"/>
            <a:r>
              <a:rPr lang="es-ES" noProof="0" dirty="0"/>
              <a:t>Cómo varia el parámetro de orden y energía?</a:t>
            </a:r>
          </a:p>
          <a:p>
            <a:pPr lvl="2"/>
            <a:endParaRPr lang="es-ES" noProof="0" dirty="0"/>
          </a:p>
          <a:p>
            <a:pPr lvl="1"/>
            <a:r>
              <a:rPr lang="es-ES" noProof="0" dirty="0"/>
              <a:t>Temperatura de transición</a:t>
            </a:r>
          </a:p>
          <a:p>
            <a:pPr lvl="1"/>
            <a:endParaRPr lang="es-ES" noProof="0" dirty="0"/>
          </a:p>
          <a:p>
            <a:pPr lvl="1"/>
            <a:r>
              <a:rPr lang="es-ES" noProof="0" dirty="0"/>
              <a:t>Efectos de simulación?</a:t>
            </a:r>
          </a:p>
          <a:p>
            <a:pPr lvl="2"/>
            <a:r>
              <a:rPr lang="es-ES" noProof="0" dirty="0"/>
              <a:t>Tamaño de red</a:t>
            </a:r>
          </a:p>
          <a:p>
            <a:pPr lvl="2"/>
            <a:r>
              <a:rPr lang="es-ES" noProof="0" dirty="0"/>
              <a:t>Monte Carlo – amplitud del ajuste aleatorio</a:t>
            </a:r>
          </a:p>
          <a:p>
            <a:pPr lvl="2"/>
            <a:endParaRPr lang="es-ES" noProof="0" dirty="0"/>
          </a:p>
          <a:p>
            <a:pPr lvl="1"/>
            <a:endParaRPr lang="es-ES" noProof="0" dirty="0"/>
          </a:p>
          <a:p>
            <a:pPr lvl="1"/>
            <a:endParaRPr lang="es-ES" noProof="0" dirty="0"/>
          </a:p>
          <a:p>
            <a:pPr marL="0" indent="0">
              <a:buNone/>
            </a:pPr>
            <a:endParaRPr lang="es-ES" noProof="0" dirty="0"/>
          </a:p>
          <a:p>
            <a:pPr marL="0" indent="0">
              <a:buNone/>
            </a:pPr>
            <a:endParaRPr lang="es-E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5242E4-4859-A541-5537-965DB1958CC3}"/>
              </a:ext>
            </a:extLst>
          </p:cNvPr>
          <p:cNvGrpSpPr/>
          <p:nvPr/>
        </p:nvGrpSpPr>
        <p:grpSpPr>
          <a:xfrm>
            <a:off x="6981444" y="1405001"/>
            <a:ext cx="4654296" cy="3974052"/>
            <a:chOff x="6981444" y="1405001"/>
            <a:chExt cx="4654296" cy="3974052"/>
          </a:xfrm>
        </p:grpSpPr>
        <p:pic>
          <p:nvPicPr>
            <p:cNvPr id="9" name="Picture 8" descr="A close-up of a colorful flower&#10;&#10;AI-generated content may be incorrect.">
              <a:extLst>
                <a:ext uri="{FF2B5EF4-FFF2-40B4-BE49-F238E27FC236}">
                  <a16:creationId xmlns:a16="http://schemas.microsoft.com/office/drawing/2014/main" id="{FC536A0A-C618-063B-7D88-11EAEA66E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592" y="1405001"/>
              <a:ext cx="4572000" cy="2944368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86352C-CD8D-CD0E-2E99-1E1A8BF54E0D}"/>
                </a:ext>
              </a:extLst>
            </p:cNvPr>
            <p:cNvCxnSpPr>
              <a:cxnSpLocks/>
            </p:cNvCxnSpPr>
            <p:nvPr/>
          </p:nvCxnSpPr>
          <p:spPr>
            <a:xfrm>
              <a:off x="7132320" y="4581144"/>
              <a:ext cx="446227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31A847-C040-450B-ED98-20EEDD988D9C}"/>
                </a:ext>
              </a:extLst>
            </p:cNvPr>
            <p:cNvSpPr txBox="1"/>
            <p:nvPr/>
          </p:nvSpPr>
          <p:spPr>
            <a:xfrm>
              <a:off x="6981444" y="4732722"/>
              <a:ext cx="46542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i="1" noProof="0" dirty="0"/>
                <a:t>Ejemplo de el efecto visual de una transición</a:t>
              </a:r>
            </a:p>
            <a:p>
              <a:pPr algn="ctr"/>
              <a:r>
                <a:rPr lang="es-ES" i="1" noProof="0" dirty="0"/>
                <a:t>(en este caso: </a:t>
              </a:r>
              <a:r>
                <a:rPr lang="es-ES" i="1" noProof="0" dirty="0" err="1"/>
                <a:t>Nemático</a:t>
              </a:r>
              <a:r>
                <a:rPr lang="es-ES" i="1" noProof="0" dirty="0"/>
                <a:t> → </a:t>
              </a:r>
              <a:r>
                <a:rPr lang="es-ES" i="1" noProof="0" dirty="0" err="1"/>
                <a:t>Esmectico</a:t>
              </a:r>
              <a:r>
                <a:rPr lang="es-ES" i="1" noProof="0" dirty="0"/>
                <a:t> A 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A6FCC40-23B8-F56E-9555-DE5D96788FD1}"/>
              </a:ext>
            </a:extLst>
          </p:cNvPr>
          <p:cNvSpPr txBox="1"/>
          <p:nvPr/>
        </p:nvSpPr>
        <p:spPr>
          <a:xfrm>
            <a:off x="0" y="6408738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i="1" dirty="0" err="1"/>
              <a:t>Image</a:t>
            </a:r>
            <a:r>
              <a:rPr lang="es-ES" sz="1200" i="1" dirty="0"/>
              <a:t> </a:t>
            </a:r>
            <a:r>
              <a:rPr lang="es-ES" sz="1200" i="1" dirty="0" err="1"/>
              <a:t>from</a:t>
            </a:r>
            <a:r>
              <a:rPr lang="es-ES" sz="1200" i="1" dirty="0"/>
              <a:t>: (Aversa et al.(2018). </a:t>
            </a:r>
            <a:r>
              <a:rPr lang="es-ES" sz="1200" i="1" dirty="0" err="1"/>
              <a:t>Cold</a:t>
            </a:r>
            <a:r>
              <a:rPr lang="es-ES" sz="1200" i="1" dirty="0"/>
              <a:t> </a:t>
            </a:r>
            <a:r>
              <a:rPr lang="es-ES" sz="1200" i="1" dirty="0" err="1"/>
              <a:t>Crystallization</a:t>
            </a:r>
            <a:r>
              <a:rPr lang="es-ES" sz="1200" i="1" dirty="0"/>
              <a:t> </a:t>
            </a:r>
            <a:r>
              <a:rPr lang="es-ES" sz="1200" i="1" dirty="0" err="1"/>
              <a:t>Behavior</a:t>
            </a:r>
            <a:r>
              <a:rPr lang="es-ES" sz="1200" i="1" dirty="0"/>
              <a:t> </a:t>
            </a:r>
            <a:r>
              <a:rPr lang="es-ES" sz="1200" i="1" dirty="0" err="1"/>
              <a:t>of</a:t>
            </a:r>
            <a:r>
              <a:rPr lang="es-ES" sz="1200" i="1" dirty="0"/>
              <a:t> a Zr 44 -Ti 11 -Cu 10 -Ni 10 -Be 25 Metal </a:t>
            </a:r>
            <a:r>
              <a:rPr lang="es-ES" sz="1200" i="1" dirty="0" err="1"/>
              <a:t>Glassy</a:t>
            </a:r>
            <a:r>
              <a:rPr lang="es-ES" sz="1200" i="1" dirty="0"/>
              <a:t> </a:t>
            </a:r>
            <a:r>
              <a:rPr lang="es-ES" sz="1200" i="1" dirty="0" err="1"/>
              <a:t>Alloy</a:t>
            </a:r>
            <a:r>
              <a:rPr lang="es-ES" sz="1200" i="1" dirty="0"/>
              <a:t>. American </a:t>
            </a:r>
            <a:r>
              <a:rPr lang="es-ES" sz="1200" i="1" dirty="0" err="1"/>
              <a:t>Journal</a:t>
            </a:r>
            <a:r>
              <a:rPr lang="es-ES" sz="1200" i="1" dirty="0"/>
              <a:t> </a:t>
            </a:r>
            <a:r>
              <a:rPr lang="es-ES" sz="1200" i="1" dirty="0" err="1"/>
              <a:t>of</a:t>
            </a:r>
            <a:r>
              <a:rPr lang="es-ES" sz="1200" i="1" dirty="0"/>
              <a:t> </a:t>
            </a:r>
            <a:r>
              <a:rPr lang="es-ES" sz="1200" i="1" dirty="0" err="1"/>
              <a:t>Engineering</a:t>
            </a:r>
            <a:r>
              <a:rPr lang="es-ES" sz="1200" i="1" dirty="0"/>
              <a:t> and </a:t>
            </a:r>
            <a:r>
              <a:rPr lang="es-ES" sz="1200" i="1" dirty="0" err="1"/>
              <a:t>Applied</a:t>
            </a:r>
            <a:r>
              <a:rPr lang="es-ES" sz="1200" i="1" dirty="0"/>
              <a:t> </a:t>
            </a:r>
            <a:r>
              <a:rPr lang="es-ES" sz="1200" i="1" dirty="0" err="1"/>
              <a:t>Sciences</a:t>
            </a:r>
            <a:r>
              <a:rPr lang="es-ES" sz="1200" i="1" dirty="0"/>
              <a:t>. 11. 1005-1022. 10.3844/ajeassp.2018.1005.1022. )</a:t>
            </a:r>
            <a:endParaRPr lang="es-ES" sz="1200" i="1" noProof="0" dirty="0"/>
          </a:p>
        </p:txBody>
      </p:sp>
    </p:spTree>
    <p:extLst>
      <p:ext uri="{BB962C8B-B14F-4D97-AF65-F5344CB8AC3E}">
        <p14:creationId xmlns:p14="http://schemas.microsoft.com/office/powerpoint/2010/main" val="253075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49A38-E2FC-67C0-9C86-67354DC8F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EC22AC-1D45-A9B4-02D3-86DBAE15B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87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73E7B4-E7E9-670D-2CC1-F64E4F88468F}"/>
              </a:ext>
            </a:extLst>
          </p:cNvPr>
          <p:cNvSpPr/>
          <p:nvPr/>
        </p:nvSpPr>
        <p:spPr>
          <a:xfrm>
            <a:off x="0" y="0"/>
            <a:ext cx="12192000" cy="1058779"/>
          </a:xfrm>
          <a:prstGeom prst="rect">
            <a:avLst/>
          </a:prstGeom>
          <a:solidFill>
            <a:schemeClr val="accent3">
              <a:lumMod val="60000"/>
              <a:lumOff val="40000"/>
              <a:alpha val="23922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A67CA-4C5F-140B-F80E-1E404463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-133393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b="1" noProof="0" dirty="0">
                <a:solidFill>
                  <a:schemeClr val="bg1"/>
                </a:solidFill>
              </a:rPr>
              <a:t>Simulación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703BA-A041-EBB2-467F-2675385D3E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noProof="0" dirty="0"/>
                  <a:t>Red de ángulos </a:t>
                </a:r>
                <a14:m>
                  <m:oMath xmlns:m="http://schemas.openxmlformats.org/officeDocument/2006/math">
                    <m:r>
                      <a:rPr lang="es-ES" b="0" i="1" noProof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s-ES" noProof="0" dirty="0"/>
                  <a:t> </a:t>
                </a:r>
              </a:p>
              <a:p>
                <a:pPr lvl="1"/>
                <a:r>
                  <a:rPr lang="es-ES" noProof="0" dirty="0"/>
                  <a:t>dimensión N</a:t>
                </a:r>
                <a14:m>
                  <m:oMath xmlns:m="http://schemas.openxmlformats.org/officeDocument/2006/math">
                    <m:r>
                      <a:rPr lang="es-ES" b="0" i="1" noProof="0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s-ES" noProof="0" dirty="0"/>
                  <a:t>N</a:t>
                </a:r>
              </a:p>
              <a:p>
                <a:pPr lvl="1"/>
                <a:r>
                  <a:rPr lang="es-ES" noProof="0" dirty="0"/>
                  <a:t>Interacción </a:t>
                </a:r>
                <a:r>
                  <a:rPr lang="es-ES" noProof="0" dirty="0" err="1"/>
                  <a:t>n.n</a:t>
                </a:r>
                <a:endParaRPr lang="es-ES" noProof="0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noProof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noProof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s-E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noProof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noProof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s-E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s-ES" noProof="0" dirty="0"/>
              </a:p>
              <a:p>
                <a:r>
                  <a:rPr lang="es-ES" noProof="0" dirty="0"/>
                  <a:t>Configuración al azar</a:t>
                </a:r>
              </a:p>
              <a:p>
                <a:pPr lvl="1"/>
                <a:r>
                  <a:rPr lang="es-ES" noProof="0" dirty="0"/>
                  <a:t>Pasos en “</a:t>
                </a:r>
                <a:r>
                  <a:rPr lang="es-ES" noProof="0" dirty="0" err="1"/>
                  <a:t>loop</a:t>
                </a:r>
                <a:r>
                  <a:rPr lang="es-ES" noProof="0" dirty="0"/>
                  <a:t>”</a:t>
                </a:r>
              </a:p>
              <a:p>
                <a14:m>
                  <m:oMath xmlns:m="http://schemas.openxmlformats.org/officeDocument/2006/math">
                    <m:r>
                      <a:rPr lang="es-ES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s-E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b="0" i="0" noProof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d>
                  </m:oMath>
                </a14:m>
                <a:endParaRPr lang="es-ES" noProof="0" dirty="0"/>
              </a:p>
              <a:p>
                <a:r>
                  <a:rPr lang="es-ES" noProof="0" dirty="0"/>
                  <a:t>Variables ajustables </a:t>
                </a:r>
              </a:p>
              <a:p>
                <a:r>
                  <a:rPr lang="es-ES" noProof="0" dirty="0" err="1"/>
                  <a:t>Filter</a:t>
                </a:r>
                <a:r>
                  <a:rPr lang="es-ES" noProof="0" dirty="0"/>
                  <a:t> Gaussiano – identificar picos</a:t>
                </a:r>
              </a:p>
              <a:p>
                <a:r>
                  <a:rPr lang="es-ES" noProof="0" dirty="0"/>
                  <a:t>Modulo 2</a:t>
                </a:r>
                <a14:m>
                  <m:oMath xmlns:m="http://schemas.openxmlformats.org/officeDocument/2006/math">
                    <m:r>
                      <a:rPr lang="es-ES" b="0" i="1" noProof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ES" noProof="0" dirty="0"/>
                  <a:t> </a:t>
                </a:r>
              </a:p>
              <a:p>
                <a:pPr lvl="1"/>
                <a:endParaRPr lang="es-ES" noProof="0" dirty="0"/>
              </a:p>
              <a:p>
                <a:pPr marL="0" indent="0">
                  <a:buNone/>
                </a:pPr>
                <a:endParaRPr lang="es-ES" noProof="0" dirty="0"/>
              </a:p>
              <a:p>
                <a:pPr marL="0" indent="0">
                  <a:buNone/>
                </a:pPr>
                <a:endParaRPr lang="es-ES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703BA-A041-EBB2-467F-2675385D3E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 t="-3081" b="-2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person in a blue shirt&#10;&#10;AI-generated content may be incorrect.">
            <a:extLst>
              <a:ext uri="{FF2B5EF4-FFF2-40B4-BE49-F238E27FC236}">
                <a16:creationId xmlns:a16="http://schemas.microsoft.com/office/drawing/2014/main" id="{BAAF2C1F-A6DA-49F1-7525-E005232AD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1834769"/>
            <a:ext cx="4706118" cy="33615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24AA94-6024-8A9D-190A-320BFADBC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534" y="2331720"/>
            <a:ext cx="3385865" cy="24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1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827F9-CFA9-6E19-117A-60F4C5F9A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0B8EC3-860B-4708-8F12-37CA96967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87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030A27-5CD2-6EC9-BBE3-AFD8AE0E173D}"/>
              </a:ext>
            </a:extLst>
          </p:cNvPr>
          <p:cNvSpPr/>
          <p:nvPr/>
        </p:nvSpPr>
        <p:spPr>
          <a:xfrm>
            <a:off x="0" y="0"/>
            <a:ext cx="12192000" cy="1058779"/>
          </a:xfrm>
          <a:prstGeom prst="rect">
            <a:avLst/>
          </a:prstGeom>
          <a:solidFill>
            <a:schemeClr val="accent3">
              <a:lumMod val="60000"/>
              <a:lumOff val="40000"/>
              <a:alpha val="23922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1F3FB-19C0-3B90-1A33-DE86CFED5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-133393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b="1" noProof="0" dirty="0">
                <a:solidFill>
                  <a:schemeClr val="bg1"/>
                </a:solidFill>
              </a:rPr>
              <a:t>Simulación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02377-A6D2-8D45-4BF9-2130140B3F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noProof="0" dirty="0"/>
                  <a:t>Python</a:t>
                </a:r>
              </a:p>
              <a:p>
                <a:r>
                  <a:rPr lang="es-ES" noProof="0" dirty="0"/>
                  <a:t>Vectorización vs Numba </a:t>
                </a:r>
              </a:p>
              <a:p>
                <a:pPr lvl="1"/>
                <a:r>
                  <a:rPr lang="es-ES" noProof="0" dirty="0"/>
                  <a:t>Cronometrando funciones – 6-7x más rápido</a:t>
                </a:r>
              </a:p>
              <a:p>
                <a:r>
                  <a:rPr lang="es-ES" noProof="0" dirty="0"/>
                  <a:t>Optimización </a:t>
                </a:r>
              </a:p>
              <a:p>
                <a:r>
                  <a:rPr lang="es-ES" noProof="0" dirty="0"/>
                  <a:t>Variables ajustables </a:t>
                </a:r>
              </a:p>
              <a:p>
                <a:r>
                  <a:rPr lang="es-ES" noProof="0" dirty="0"/>
                  <a:t>Modulo 2</a:t>
                </a:r>
                <a14:m>
                  <m:oMath xmlns:m="http://schemas.openxmlformats.org/officeDocument/2006/math">
                    <m:r>
                      <a:rPr lang="es-ES" b="0" i="1" noProof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s-ES" b="0" noProof="0" dirty="0"/>
              </a:p>
              <a:p>
                <a:endParaRPr lang="es-ES" noProof="0" dirty="0"/>
              </a:p>
              <a:p>
                <a:pPr marL="0" indent="0">
                  <a:buNone/>
                </a:pPr>
                <a:endParaRPr lang="es-ES" noProof="0" dirty="0"/>
              </a:p>
              <a:p>
                <a:pPr marL="0" indent="0">
                  <a:buNone/>
                </a:pPr>
                <a:endParaRPr lang="es-ES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02377-A6D2-8D45-4BF9-2130140B3F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348E441-45C8-F22D-3B9C-342A0CA71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469" y="2340684"/>
            <a:ext cx="1286054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2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EB838-950E-13F8-561E-30841A4E8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70BB85-1F5B-62D4-6DAB-08DF57AFE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87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CCD921-A654-0DA0-CD9E-BB9E5283C75C}"/>
              </a:ext>
            </a:extLst>
          </p:cNvPr>
          <p:cNvSpPr/>
          <p:nvPr/>
        </p:nvSpPr>
        <p:spPr>
          <a:xfrm>
            <a:off x="0" y="0"/>
            <a:ext cx="12192000" cy="1058779"/>
          </a:xfrm>
          <a:prstGeom prst="rect">
            <a:avLst/>
          </a:prstGeom>
          <a:solidFill>
            <a:srgbClr val="FFFF00">
              <a:alpha val="23922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1DDEA-018A-CAF5-F0D1-8CB07491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-133393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b="1" noProof="0" dirty="0">
                <a:solidFill>
                  <a:schemeClr val="bg1"/>
                </a:solidFill>
              </a:rPr>
              <a:t>Resultas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758697-A0AC-EB7F-49E1-2180F1A874A8}"/>
              </a:ext>
            </a:extLst>
          </p:cNvPr>
          <p:cNvGrpSpPr/>
          <p:nvPr/>
        </p:nvGrpSpPr>
        <p:grpSpPr>
          <a:xfrm>
            <a:off x="5910060" y="2241803"/>
            <a:ext cx="6281940" cy="4543049"/>
            <a:chOff x="5910060" y="2241803"/>
            <a:chExt cx="6281940" cy="4543049"/>
          </a:xfrm>
        </p:grpSpPr>
        <p:pic>
          <p:nvPicPr>
            <p:cNvPr id="10" name="Picture 9" descr="A graph of a graph&#10;&#10;AI-generated content may be incorrect.">
              <a:extLst>
                <a:ext uri="{FF2B5EF4-FFF2-40B4-BE49-F238E27FC236}">
                  <a16:creationId xmlns:a16="http://schemas.microsoft.com/office/drawing/2014/main" id="{56A85B21-22CA-C378-30DA-429AB37D4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0060" y="2743196"/>
              <a:ext cx="6281940" cy="40416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BD795A7-D4E6-4F5D-36C5-6CDBBF408B40}"/>
                    </a:ext>
                  </a:extLst>
                </p:cNvPr>
                <p:cNvSpPr txBox="1"/>
                <p:nvPr/>
              </p:nvSpPr>
              <p:spPr>
                <a:xfrm>
                  <a:off x="6903720" y="2241803"/>
                  <a:ext cx="464915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noProof="0" dirty="0"/>
                    <a:t>Variación de Energía y </a:t>
                  </a:r>
                  <a:r>
                    <a:rPr lang="es-ES" noProof="0" dirty="0" err="1"/>
                    <a:t>P.d.o</a:t>
                  </a:r>
                  <a:r>
                    <a:rPr lang="es-ES" noProof="0" dirty="0"/>
                    <a:t>. con Temperatura</a:t>
                  </a:r>
                </a:p>
                <a:p>
                  <a:pPr algn="ctr"/>
                  <a:r>
                    <a:rPr lang="es-ES" noProof="0" dirty="0"/>
                    <a:t>50</a:t>
                  </a:r>
                  <a14:m>
                    <m:oMath xmlns:m="http://schemas.openxmlformats.org/officeDocument/2006/math">
                      <m:r>
                        <a:rPr lang="es-ES" b="0" i="1" noProof="0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s-ES" noProof="0" dirty="0"/>
                    <a:t>50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BD795A7-D4E6-4F5D-36C5-6CDBBF408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20" y="2241803"/>
                  <a:ext cx="4649158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181" t="-4717" r="-394" b="-1509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8A0B43D-F6F3-10E4-C1CC-69C281F8FE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0578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s-ES" noProof="0" dirty="0"/>
                  <a:t>“Temperatura” adimensional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s-ES" b="0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s-ES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s-ES" b="0" i="1" noProof="0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es-ES" noProof="0" dirty="0"/>
                  <a:t>, </a:t>
                </a:r>
                <a:r>
                  <a:rPr lang="es-ES" noProof="0" dirty="0" err="1"/>
                  <a:t>re-escalada</a:t>
                </a:r>
                <a:r>
                  <a:rPr lang="es-ES" noProof="0" dirty="0"/>
                  <a:t> por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ES" b="0" i="1" noProof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s-ES" noProof="0" dirty="0"/>
              </a:p>
              <a:p>
                <a:pPr lvl="1"/>
                <a:r>
                  <a:rPr lang="es-ES" noProof="0" dirty="0"/>
                  <a:t>i.e. </a:t>
                </a:r>
                <a14:m>
                  <m:oMath xmlns:m="http://schemas.openxmlformats.org/officeDocument/2006/math">
                    <m:r>
                      <a:rPr lang="es-ES" b="0" i="1" noProof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s-ES" b="0" i="1" noProof="0" smtClean="0">
                        <a:latin typeface="Cambria Math" panose="02040503050406030204" pitchFamily="18" charset="0"/>
                      </a:rPr>
                      <m:t>=1/</m:t>
                    </m:r>
                    <m:sSup>
                      <m:sSupPr>
                        <m:ctrlPr>
                          <a:rPr lang="es-E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s-ES" b="0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s-ES" noProof="0" dirty="0"/>
              </a:p>
              <a:p>
                <a:endParaRPr lang="es-ES" noProof="0" dirty="0"/>
              </a:p>
              <a:p>
                <a:endParaRPr lang="es-ES" noProof="0" dirty="0"/>
              </a:p>
              <a:p>
                <a:pPr marL="0" indent="0">
                  <a:buNone/>
                </a:pPr>
                <a:endParaRPr lang="es-ES" noProof="0" dirty="0"/>
              </a:p>
              <a:p>
                <a:pPr marL="0" indent="0">
                  <a:buNone/>
                </a:pPr>
                <a:endParaRPr lang="es-ES" noProof="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8A0B43D-F6F3-10E4-C1CC-69C281F8FE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05785"/>
                <a:ext cx="10515600" cy="4351338"/>
              </a:xfrm>
              <a:blipFill>
                <a:blip r:embed="rId6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18BFBB4-BDB6-9E49-106C-B551DC2631B3}"/>
              </a:ext>
            </a:extLst>
          </p:cNvPr>
          <p:cNvSpPr txBox="1"/>
          <p:nvPr/>
        </p:nvSpPr>
        <p:spPr>
          <a:xfrm>
            <a:off x="8629367" y="2834640"/>
            <a:ext cx="1197864" cy="3360611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6083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D37DA-F966-2085-E0F0-1A2CE9A9B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5B94D8-2AFC-EEB5-401A-3819852B0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87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BD26CE-F01D-8EEE-1074-9D478DC65B31}"/>
              </a:ext>
            </a:extLst>
          </p:cNvPr>
          <p:cNvSpPr/>
          <p:nvPr/>
        </p:nvSpPr>
        <p:spPr>
          <a:xfrm>
            <a:off x="0" y="0"/>
            <a:ext cx="12192000" cy="1058779"/>
          </a:xfrm>
          <a:prstGeom prst="rect">
            <a:avLst/>
          </a:prstGeom>
          <a:solidFill>
            <a:srgbClr val="FFFF00">
              <a:alpha val="23922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D0B4D-E597-19D2-555D-83CE66FD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-133393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b="1" noProof="0" dirty="0">
                <a:solidFill>
                  <a:schemeClr val="bg1"/>
                </a:solidFill>
              </a:rPr>
              <a:t>Resultas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94B23B-AFFB-9FA8-A261-9668C858C9CB}"/>
              </a:ext>
            </a:extLst>
          </p:cNvPr>
          <p:cNvGrpSpPr/>
          <p:nvPr/>
        </p:nvGrpSpPr>
        <p:grpSpPr>
          <a:xfrm>
            <a:off x="8165592" y="1032618"/>
            <a:ext cx="3962400" cy="2780430"/>
            <a:chOff x="5910060" y="2198652"/>
            <a:chExt cx="6281940" cy="45862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C7BC2DE-D04C-2BE0-94FF-262880902C0C}"/>
                </a:ext>
              </a:extLst>
            </p:cNvPr>
            <p:cNvGrpSpPr/>
            <p:nvPr/>
          </p:nvGrpSpPr>
          <p:grpSpPr>
            <a:xfrm>
              <a:off x="5910060" y="2198652"/>
              <a:ext cx="6281940" cy="4586200"/>
              <a:chOff x="5910060" y="2198652"/>
              <a:chExt cx="6281940" cy="4586200"/>
            </a:xfrm>
          </p:grpSpPr>
          <p:pic>
            <p:nvPicPr>
              <p:cNvPr id="10" name="Picture 9" descr="A graph of a graph&#10;&#10;AI-generated content may be incorrect.">
                <a:extLst>
                  <a:ext uri="{FF2B5EF4-FFF2-40B4-BE49-F238E27FC236}">
                    <a16:creationId xmlns:a16="http://schemas.microsoft.com/office/drawing/2014/main" id="{053A4324-A430-8D8D-A74D-434A06A266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0060" y="2743196"/>
                <a:ext cx="6281940" cy="404165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6FEDA8A7-A29E-4EB1-145B-EE1EFD84E7AE}"/>
                      </a:ext>
                    </a:extLst>
                  </p:cNvPr>
                  <p:cNvSpPr txBox="1"/>
                  <p:nvPr/>
                </p:nvSpPr>
                <p:spPr>
                  <a:xfrm>
                    <a:off x="6903721" y="2198652"/>
                    <a:ext cx="4722396" cy="7107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100" noProof="0" dirty="0"/>
                      <a:t>Variación de Energía y </a:t>
                    </a:r>
                    <a:r>
                      <a:rPr lang="es-ES" sz="1100" noProof="0" dirty="0" err="1"/>
                      <a:t>P.d.o</a:t>
                    </a:r>
                    <a:r>
                      <a:rPr lang="es-ES" sz="1100" noProof="0" dirty="0"/>
                      <a:t>. con Temperatura</a:t>
                    </a:r>
                  </a:p>
                  <a:p>
                    <a:pPr algn="ctr"/>
                    <a:r>
                      <a:rPr lang="es-ES" sz="1100" noProof="0" dirty="0"/>
                      <a:t>50</a:t>
                    </a:r>
                    <a14:m>
                      <m:oMath xmlns:m="http://schemas.openxmlformats.org/officeDocument/2006/math">
                        <m:r>
                          <a:rPr lang="es-ES" sz="1100" b="0" i="1" noProof="0" smtClean="0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s-ES" sz="1100" noProof="0" dirty="0"/>
                      <a:t>50</a:t>
                    </a:r>
                    <a:endParaRPr lang="es-ES" sz="1400" noProof="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6FEDA8A7-A29E-4EB1-145B-EE1EFD84E7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3721" y="2198652"/>
                    <a:ext cx="4722396" cy="71073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408" b="-845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C9A940-FC35-44A1-F06A-6F0E08D2E45D}"/>
                </a:ext>
              </a:extLst>
            </p:cNvPr>
            <p:cNvSpPr txBox="1"/>
            <p:nvPr/>
          </p:nvSpPr>
          <p:spPr>
            <a:xfrm>
              <a:off x="8629367" y="2834640"/>
              <a:ext cx="1197864" cy="336061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txBody>
            <a:bodyPr wrap="square" rtlCol="0">
              <a:spAutoFit/>
            </a:bodyPr>
            <a:lstStyle/>
            <a:p>
              <a:endParaRPr lang="es-ES" noProof="0" dirty="0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740BEAF-E0DC-581C-B8A8-9A48BE4C5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1688" y="5725465"/>
            <a:ext cx="4160580" cy="1683702"/>
          </a:xfrm>
        </p:spPr>
        <p:txBody>
          <a:bodyPr>
            <a:normAutofit/>
          </a:bodyPr>
          <a:lstStyle/>
          <a:p>
            <a:r>
              <a:rPr lang="es-ES" sz="2600" noProof="0" dirty="0"/>
              <a:t>Limitaciones</a:t>
            </a:r>
          </a:p>
          <a:p>
            <a:r>
              <a:rPr lang="es-ES" sz="2600" noProof="0" dirty="0"/>
              <a:t>Tiempo característico </a:t>
            </a:r>
            <a:endParaRPr lang="es-ES" noProof="0" dirty="0"/>
          </a:p>
          <a:p>
            <a:pPr marL="0" indent="0">
              <a:buNone/>
            </a:pPr>
            <a:endParaRPr lang="es-ES" noProof="0" dirty="0"/>
          </a:p>
          <a:p>
            <a:pPr marL="0" indent="0">
              <a:buNone/>
            </a:pPr>
            <a:endParaRPr lang="es-ES" noProof="0" dirty="0"/>
          </a:p>
        </p:txBody>
      </p:sp>
      <p:pic>
        <p:nvPicPr>
          <p:cNvPr id="19" name="Picture 18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383D6311-4DED-05D7-15C6-65B4982294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" y="2160603"/>
            <a:ext cx="8008497" cy="328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82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1036</Words>
  <Application>Microsoft Office PowerPoint</Application>
  <PresentationFormat>Widescreen</PresentationFormat>
  <Paragraphs>179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Office Theme</vt:lpstr>
      <vt:lpstr>Modelo Maier-Saupe</vt:lpstr>
      <vt:lpstr>Teoría</vt:lpstr>
      <vt:lpstr>Teoría</vt:lpstr>
      <vt:lpstr>Teoría</vt:lpstr>
      <vt:lpstr>Teoría</vt:lpstr>
      <vt:lpstr>Simulación</vt:lpstr>
      <vt:lpstr>Simulación</vt:lpstr>
      <vt:lpstr>Resultas</vt:lpstr>
      <vt:lpstr>Resultas</vt:lpstr>
      <vt:lpstr>Resultas</vt:lpstr>
      <vt:lpstr>Resultas</vt:lpstr>
      <vt:lpstr>Resultas</vt:lpstr>
      <vt:lpstr>Resultas</vt:lpstr>
      <vt:lpstr>Resultas</vt:lpstr>
      <vt:lpstr>Resultas</vt:lpstr>
      <vt:lpstr>Conclusiones</vt:lpstr>
      <vt:lpstr>Ampliaciones</vt:lpstr>
      <vt:lpstr>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Aarnav Panda</dc:creator>
  <cp:lastModifiedBy>Aarnav Panda</cp:lastModifiedBy>
  <cp:revision>1</cp:revision>
  <dcterms:created xsi:type="dcterms:W3CDTF">2025-05-15T11:12:58Z</dcterms:created>
  <dcterms:modified xsi:type="dcterms:W3CDTF">2025-05-16T10:20:38Z</dcterms:modified>
</cp:coreProperties>
</file>